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8288000" cy="10287000"/>
  <p:notesSz cx="6858000" cy="9144000"/>
  <p:embeddedFontLst>
    <p:embeddedFont>
      <p:font typeface="Arial" charset="1" panose="020B0502020202020204"/>
      <p:regular r:id="rId41"/>
    </p:embeddedFont>
    <p:embeddedFont>
      <p:font typeface="Arial Bold" charset="1" panose="020B0802020202020204"/>
      <p:regular r:id="rId42"/>
    </p:embeddedFont>
    <p:embeddedFont>
      <p:font typeface="Daydream" charset="1" panose="00000000000000000000"/>
      <p:regular r:id="rId43"/>
    </p:embeddedFont>
    <p:embeddedFont>
      <p:font typeface="Old Standard Bold" charset="1" panose="02040503050505020303"/>
      <p:regular r:id="rId44"/>
    </p:embeddedFont>
    <p:embeddedFont>
      <p:font typeface="Questrial" charset="1" panose="02000000000000000000"/>
      <p:regular r:id="rId45"/>
    </p:embeddedFont>
    <p:embeddedFont>
      <p:font typeface="Raleway Bold" charset="1" panose="020B0803030101060003"/>
      <p:regular r:id="rId46"/>
    </p:embeddedFont>
    <p:embeddedFont>
      <p:font typeface="Raleway" charset="1" panose="020B0503030101060003"/>
      <p:regular r:id="rId47"/>
    </p:embeddedFont>
    <p:embeddedFont>
      <p:font typeface="Arial Bold Italics" charset="1" panose="020B0802020202090204"/>
      <p:regular r:id="rId48"/>
    </p:embeddedFont>
    <p:embeddedFont>
      <p:font typeface="Arial Italics" charset="1" panose="020B050202020209020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media/image22.pn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19" Target="../media/image25.png" Type="http://schemas.openxmlformats.org/officeDocument/2006/relationships/image"/><Relationship Id="rId2" Target="../media/image8.png" Type="http://schemas.openxmlformats.org/officeDocument/2006/relationships/image"/><Relationship Id="rId20" Target="../media/image26.svg" Type="http://schemas.openxmlformats.org/officeDocument/2006/relationships/image"/><Relationship Id="rId21" Target="../media/image27.png" Type="http://schemas.openxmlformats.org/officeDocument/2006/relationships/image"/><Relationship Id="rId22" Target="../media/image28.svg" Type="http://schemas.openxmlformats.org/officeDocument/2006/relationships/image"/><Relationship Id="rId23" Target="../media/image29.png" Type="http://schemas.openxmlformats.org/officeDocument/2006/relationships/image"/><Relationship Id="rId24" Target="../media/image30.svg" Type="http://schemas.openxmlformats.org/officeDocument/2006/relationships/image"/><Relationship Id="rId25" Target="../media/image31.png" Type="http://schemas.openxmlformats.org/officeDocument/2006/relationships/image"/><Relationship Id="rId26" Target="../media/image32.png" Type="http://schemas.openxmlformats.org/officeDocument/2006/relationships/image"/><Relationship Id="rId27" Target="../media/image33.svg" Type="http://schemas.openxmlformats.org/officeDocument/2006/relationships/image"/><Relationship Id="rId28" Target="../media/image4.png" Type="http://schemas.openxmlformats.org/officeDocument/2006/relationships/image"/><Relationship Id="rId29" Target="../media/image5.svg" Type="http://schemas.openxmlformats.org/officeDocument/2006/relationships/image"/><Relationship Id="rId3" Target="../media/image9.svg" Type="http://schemas.openxmlformats.org/officeDocument/2006/relationships/image"/><Relationship Id="rId30" Target="../media/image6.png" Type="http://schemas.openxmlformats.org/officeDocument/2006/relationships/image"/><Relationship Id="rId31" Target="../media/image7.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337590" y="9725311"/>
            <a:ext cx="3950410" cy="561689"/>
            <a:chOff x="0" y="0"/>
            <a:chExt cx="5267213" cy="748919"/>
          </a:xfrm>
        </p:grpSpPr>
        <p:sp>
          <p:nvSpPr>
            <p:cNvPr name="Freeform 5" id="5"/>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8" id="8"/>
          <p:cNvSpPr txBox="true"/>
          <p:nvPr/>
        </p:nvSpPr>
        <p:spPr>
          <a:xfrm rot="0">
            <a:off x="0" y="3761098"/>
            <a:ext cx="18288000" cy="1050924"/>
          </a:xfrm>
          <a:prstGeom prst="rect">
            <a:avLst/>
          </a:prstGeom>
        </p:spPr>
        <p:txBody>
          <a:bodyPr anchor="t" rtlCol="false" tIns="0" lIns="0" bIns="0" rIns="0">
            <a:spAutoFit/>
          </a:bodyPr>
          <a:lstStyle/>
          <a:p>
            <a:pPr algn="ctr">
              <a:lnSpc>
                <a:spcPts val="7700"/>
              </a:lnSpc>
            </a:pPr>
            <a:r>
              <a:rPr lang="en-US" sz="5500">
                <a:solidFill>
                  <a:srgbClr val="A07200"/>
                </a:solidFill>
                <a:latin typeface="Arial Bold"/>
              </a:rPr>
              <a:t>PATTERNS OF CHANGE IN CRIME AND PUNISHMENT</a:t>
            </a:r>
          </a:p>
        </p:txBody>
      </p:sp>
      <p:sp>
        <p:nvSpPr>
          <p:cNvPr name="TextBox 9" id="9"/>
          <p:cNvSpPr txBox="true"/>
          <p:nvPr/>
        </p:nvSpPr>
        <p:spPr>
          <a:xfrm rot="0">
            <a:off x="0" y="3948422"/>
            <a:ext cx="18288000" cy="904875"/>
          </a:xfrm>
          <a:prstGeom prst="rect">
            <a:avLst/>
          </a:prstGeom>
        </p:spPr>
        <p:txBody>
          <a:bodyPr anchor="t" rtlCol="false" tIns="0" lIns="0" bIns="0" rIns="0">
            <a:spAutoFit/>
          </a:bodyPr>
          <a:lstStyle/>
          <a:p>
            <a:pPr algn="ctr">
              <a:lnSpc>
                <a:spcPts val="6900"/>
              </a:lnSpc>
            </a:pPr>
            <a:r>
              <a:rPr lang="en-US" sz="6000" spc="1440">
                <a:solidFill>
                  <a:srgbClr val="FFFFFF"/>
                </a:solidFill>
                <a:latin typeface="Daydream"/>
              </a:rPr>
              <a:t>patterns of change in crime and punishment</a:t>
            </a:r>
          </a:p>
        </p:txBody>
      </p:sp>
      <p:sp>
        <p:nvSpPr>
          <p:cNvPr name="TextBox 10" id="10"/>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sp>
        <p:nvSpPr>
          <p:cNvPr name="TextBox 11" id="11"/>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
        <p:nvSpPr>
          <p:cNvPr name="TextBox 12" id="12"/>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sz="4999" spc="224">
                <a:solidFill>
                  <a:srgbClr val="A07200"/>
                </a:solidFill>
                <a:latin typeface="Arial Bold"/>
              </a:rPr>
              <a:t>34.2: CRIME AND PUNISHMENT IN THE MIDDLE AGES</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49"/>
              </a:lnSpc>
            </a:pPr>
            <a:r>
              <a:rPr lang="en-US" sz="4999" spc="1374">
                <a:solidFill>
                  <a:srgbClr val="FFFFFF"/>
                </a:solidFill>
                <a:latin typeface="Daydream"/>
              </a:rPr>
              <a:t>34.2: crime and punishment in the middle ages</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grpSp>
        <p:nvGrpSpPr>
          <p:cNvPr name="Group 6" id="6"/>
          <p:cNvGrpSpPr/>
          <p:nvPr/>
        </p:nvGrpSpPr>
        <p:grpSpPr>
          <a:xfrm rot="0">
            <a:off x="1433759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0" id="10"/>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
        <p:nvSpPr>
          <p:cNvPr name="TextBox 11" id="11"/>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Made The Law?</a:t>
            </a:r>
          </a:p>
        </p:txBody>
      </p:sp>
      <p:sp>
        <p:nvSpPr>
          <p:cNvPr name="TextBox 7" id="7"/>
          <p:cNvSpPr txBox="true"/>
          <p:nvPr/>
        </p:nvSpPr>
        <p:spPr>
          <a:xfrm rot="0">
            <a:off x="1028700" y="2120899"/>
            <a:ext cx="15609955" cy="21812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 </a:t>
            </a:r>
            <a:r>
              <a:rPr lang="en-US" sz="3000">
                <a:solidFill>
                  <a:srgbClr val="000000"/>
                </a:solidFill>
                <a:latin typeface="Arial Bold"/>
              </a:rPr>
              <a:t>king </a:t>
            </a:r>
            <a:r>
              <a:rPr lang="en-US" sz="3000">
                <a:solidFill>
                  <a:srgbClr val="000000"/>
                </a:solidFill>
                <a:latin typeface="Arial"/>
              </a:rPr>
              <a:t>and </a:t>
            </a:r>
            <a:r>
              <a:rPr lang="en-US" sz="3000">
                <a:solidFill>
                  <a:srgbClr val="000000"/>
                </a:solidFill>
                <a:latin typeface="Arial Bold"/>
              </a:rPr>
              <a:t>local lords</a:t>
            </a:r>
            <a:r>
              <a:rPr lang="en-US" sz="3000">
                <a:solidFill>
                  <a:srgbClr val="000000"/>
                </a:solidFill>
                <a:latin typeface="Arial"/>
              </a:rPr>
              <a:t> made the laws; a </a:t>
            </a:r>
            <a:r>
              <a:rPr lang="en-US" sz="3000">
                <a:solidFill>
                  <a:srgbClr val="000000"/>
                </a:solidFill>
                <a:latin typeface="Arial Bold"/>
              </a:rPr>
              <a:t>crime</a:t>
            </a:r>
            <a:r>
              <a:rPr lang="en-US" sz="3000">
                <a:solidFill>
                  <a:srgbClr val="000000"/>
                </a:solidFill>
                <a:latin typeface="Arial"/>
              </a:rPr>
              <a:t> was any activity that broke the king’s law.</a:t>
            </a:r>
          </a:p>
          <a:p>
            <a:pPr algn="l">
              <a:lnSpc>
                <a:spcPts val="4200"/>
              </a:lnSpc>
            </a:pPr>
            <a:r>
              <a:rPr lang="en-US" sz="3000">
                <a:solidFill>
                  <a:srgbClr val="000000"/>
                </a:solidFill>
                <a:latin typeface="Arial"/>
              </a:rPr>
              <a:t>As England came under one king, the </a:t>
            </a:r>
            <a:r>
              <a:rPr lang="en-US" sz="3000">
                <a:solidFill>
                  <a:srgbClr val="000000"/>
                </a:solidFill>
                <a:latin typeface="Arial Bold"/>
              </a:rPr>
              <a:t>King’s peace</a:t>
            </a:r>
            <a:r>
              <a:rPr lang="en-US" sz="3000">
                <a:solidFill>
                  <a:srgbClr val="000000"/>
                </a:solidFill>
                <a:latin typeface="Arial"/>
              </a:rPr>
              <a:t> was extended over the whole country so the same laws were applied everywhere. This became the basis of </a:t>
            </a:r>
            <a:r>
              <a:rPr lang="en-US" sz="3000">
                <a:solidFill>
                  <a:srgbClr val="000000"/>
                </a:solidFill>
                <a:latin typeface="Arial Bold"/>
              </a:rPr>
              <a:t>English common law</a:t>
            </a:r>
            <a:r>
              <a:rPr lang="en-US" sz="3000">
                <a:solidFill>
                  <a:srgbClr val="000000"/>
                </a:solidFill>
                <a:latin typeface="Arial"/>
              </a:rPr>
              <a:t>.</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Enforced The Law?</a:t>
            </a:r>
          </a:p>
        </p:txBody>
      </p:sp>
      <p:sp>
        <p:nvSpPr>
          <p:cNvPr name="TextBox 7" id="7"/>
          <p:cNvSpPr txBox="true"/>
          <p:nvPr/>
        </p:nvSpPr>
        <p:spPr>
          <a:xfrm rot="0">
            <a:off x="1028700" y="2149474"/>
            <a:ext cx="15609955" cy="7042150"/>
          </a:xfrm>
          <a:prstGeom prst="rect">
            <a:avLst/>
          </a:prstGeom>
        </p:spPr>
        <p:txBody>
          <a:bodyPr anchor="t" rtlCol="false" tIns="0" lIns="0" bIns="0" rIns="0">
            <a:spAutoFit/>
          </a:bodyPr>
          <a:lstStyle/>
          <a:p>
            <a:pPr algn="l">
              <a:lnSpc>
                <a:spcPts val="3499"/>
              </a:lnSpc>
            </a:pPr>
            <a:r>
              <a:rPr lang="en-US" sz="2499">
                <a:solidFill>
                  <a:srgbClr val="000000"/>
                </a:solidFill>
                <a:latin typeface="Arial"/>
              </a:rPr>
              <a:t>Most communities or villages, the people enforced the law as there was no police. If a person saw a crime being committed, they could cry out for help (</a:t>
            </a:r>
            <a:r>
              <a:rPr lang="en-US" sz="2499">
                <a:solidFill>
                  <a:srgbClr val="000000"/>
                </a:solidFill>
                <a:latin typeface="Arial Bold"/>
              </a:rPr>
              <a:t>hue and cry</a:t>
            </a:r>
            <a:r>
              <a:rPr lang="en-US" sz="2499">
                <a:solidFill>
                  <a:srgbClr val="000000"/>
                </a:solidFill>
                <a:latin typeface="Arial"/>
              </a:rPr>
              <a:t>). Other people in the village, led by the </a:t>
            </a:r>
            <a:r>
              <a:rPr lang="en-US" sz="2499">
                <a:solidFill>
                  <a:srgbClr val="000000"/>
                </a:solidFill>
                <a:latin typeface="Arial Bold"/>
              </a:rPr>
              <a:t>parish constable</a:t>
            </a:r>
            <a:r>
              <a:rPr lang="en-US" sz="2499">
                <a:solidFill>
                  <a:srgbClr val="000000"/>
                </a:solidFill>
                <a:latin typeface="Arial"/>
              </a:rPr>
              <a:t>, came to their help to catch the criminal. If that failed, the </a:t>
            </a:r>
            <a:r>
              <a:rPr lang="en-US" sz="2499">
                <a:solidFill>
                  <a:srgbClr val="000000"/>
                </a:solidFill>
                <a:latin typeface="Arial Bold"/>
              </a:rPr>
              <a:t>sheriff </a:t>
            </a:r>
            <a:r>
              <a:rPr lang="en-US" sz="2499">
                <a:solidFill>
                  <a:srgbClr val="000000"/>
                </a:solidFill>
                <a:latin typeface="Arial"/>
              </a:rPr>
              <a:t>had the job of catching the criminial.</a:t>
            </a:r>
          </a:p>
          <a:p>
            <a:pPr algn="l">
              <a:lnSpc>
                <a:spcPts val="3499"/>
              </a:lnSpc>
            </a:pPr>
            <a:r>
              <a:rPr lang="en-US" sz="2499">
                <a:solidFill>
                  <a:srgbClr val="000000"/>
                </a:solidFill>
                <a:latin typeface="Arial"/>
              </a:rPr>
              <a:t>Night-time in medieval times was </a:t>
            </a:r>
            <a:r>
              <a:rPr lang="en-US" sz="2499">
                <a:solidFill>
                  <a:srgbClr val="000000"/>
                </a:solidFill>
                <a:latin typeface="Arial Bold"/>
              </a:rPr>
              <a:t>dangerous </a:t>
            </a:r>
            <a:r>
              <a:rPr lang="en-US" sz="2499">
                <a:solidFill>
                  <a:srgbClr val="000000"/>
                </a:solidFill>
                <a:latin typeface="Arial"/>
              </a:rPr>
              <a:t>as there was no public lighting. A </a:t>
            </a:r>
            <a:r>
              <a:rPr lang="en-US" sz="2499">
                <a:solidFill>
                  <a:srgbClr val="000000"/>
                </a:solidFill>
                <a:latin typeface="Arial Bold"/>
              </a:rPr>
              <a:t>watchman</a:t>
            </a:r>
            <a:r>
              <a:rPr lang="en-US" sz="2499">
                <a:solidFill>
                  <a:srgbClr val="000000"/>
                </a:solidFill>
                <a:latin typeface="Arial"/>
              </a:rPr>
              <a:t> was paid to patrol the streets while a </a:t>
            </a:r>
            <a:r>
              <a:rPr lang="en-US" sz="2499">
                <a:solidFill>
                  <a:srgbClr val="000000"/>
                </a:solidFill>
                <a:latin typeface="Arial Bold"/>
              </a:rPr>
              <a:t>curfew</a:t>
            </a:r>
            <a:r>
              <a:rPr lang="en-US" sz="2499">
                <a:solidFill>
                  <a:srgbClr val="000000"/>
                </a:solidFill>
                <a:latin typeface="Arial"/>
              </a:rPr>
              <a:t> was in place which forced people to extinguish all fires and remain indoors.</a:t>
            </a:r>
          </a:p>
          <a:p>
            <a:pPr algn="l">
              <a:lnSpc>
                <a:spcPts val="3499"/>
              </a:lnSpc>
            </a:pPr>
            <a:r>
              <a:rPr lang="en-US" sz="2499">
                <a:solidFill>
                  <a:srgbClr val="000000"/>
                </a:solidFill>
                <a:latin typeface="Arial"/>
              </a:rPr>
              <a:t>Criminals were tried in local courts or by the lord of the area in </a:t>
            </a:r>
            <a:r>
              <a:rPr lang="en-US" sz="2499">
                <a:solidFill>
                  <a:srgbClr val="000000"/>
                </a:solidFill>
                <a:latin typeface="Arial Bold"/>
              </a:rPr>
              <a:t>manor courts</a:t>
            </a:r>
            <a:r>
              <a:rPr lang="en-US" sz="2499">
                <a:solidFill>
                  <a:srgbClr val="000000"/>
                </a:solidFill>
                <a:latin typeface="Arial"/>
              </a:rPr>
              <a:t>. There was also </a:t>
            </a:r>
            <a:r>
              <a:rPr lang="en-US" sz="2499">
                <a:solidFill>
                  <a:srgbClr val="000000"/>
                </a:solidFill>
                <a:latin typeface="Arial Bold"/>
              </a:rPr>
              <a:t>trial by ordeal </a:t>
            </a:r>
            <a:r>
              <a:rPr lang="en-US" sz="2499">
                <a:solidFill>
                  <a:srgbClr val="000000"/>
                </a:solidFill>
                <a:latin typeface="Arial"/>
              </a:rPr>
              <a:t>(the innocent would survive the pain of hot fire or iron, hot water or cold water) or </a:t>
            </a:r>
            <a:r>
              <a:rPr lang="en-US" sz="2499">
                <a:solidFill>
                  <a:srgbClr val="000000"/>
                </a:solidFill>
                <a:latin typeface="Arial Bold"/>
              </a:rPr>
              <a:t>trial by combat </a:t>
            </a:r>
            <a:r>
              <a:rPr lang="en-US" sz="2499">
                <a:solidFill>
                  <a:srgbClr val="000000"/>
                </a:solidFill>
                <a:latin typeface="Arial"/>
              </a:rPr>
              <a:t>(the winner of the combat was proven right or innocent).</a:t>
            </a:r>
          </a:p>
          <a:p>
            <a:pPr algn="l">
              <a:lnSpc>
                <a:spcPts val="3499"/>
              </a:lnSpc>
            </a:pPr>
            <a:r>
              <a:rPr lang="en-US" sz="2499">
                <a:solidFill>
                  <a:srgbClr val="000000"/>
                </a:solidFill>
                <a:latin typeface="Arial"/>
              </a:rPr>
              <a:t>In an attempt to get rid of the trials, the king organised </a:t>
            </a:r>
            <a:r>
              <a:rPr lang="en-US" sz="2499">
                <a:solidFill>
                  <a:srgbClr val="000000"/>
                </a:solidFill>
                <a:latin typeface="Arial Bold"/>
              </a:rPr>
              <a:t>judges </a:t>
            </a:r>
            <a:r>
              <a:rPr lang="en-US" sz="2499">
                <a:solidFill>
                  <a:srgbClr val="000000"/>
                </a:solidFill>
                <a:latin typeface="Arial"/>
              </a:rPr>
              <a:t>to travel around the country in </a:t>
            </a:r>
            <a:r>
              <a:rPr lang="en-US" sz="2499">
                <a:solidFill>
                  <a:srgbClr val="000000"/>
                </a:solidFill>
                <a:latin typeface="Arial Bold"/>
              </a:rPr>
              <a:t>royal courts</a:t>
            </a:r>
            <a:r>
              <a:rPr lang="en-US" sz="2499">
                <a:solidFill>
                  <a:srgbClr val="000000"/>
                </a:solidFill>
                <a:latin typeface="Arial"/>
              </a:rPr>
              <a:t> to try certain crimes as well as appointing </a:t>
            </a:r>
            <a:r>
              <a:rPr lang="en-US" sz="2499">
                <a:solidFill>
                  <a:srgbClr val="000000"/>
                </a:solidFill>
                <a:latin typeface="Arial Bold"/>
              </a:rPr>
              <a:t>justices of the peace</a:t>
            </a:r>
            <a:r>
              <a:rPr lang="en-US" sz="2499">
                <a:solidFill>
                  <a:srgbClr val="000000"/>
                </a:solidFill>
                <a:latin typeface="Arial"/>
              </a:rPr>
              <a:t> in each county. They had the power to fine and arrest people for breaking the peace.</a:t>
            </a:r>
          </a:p>
          <a:p>
            <a:pPr algn="l">
              <a:lnSpc>
                <a:spcPts val="3499"/>
              </a:lnSpc>
            </a:pPr>
            <a:r>
              <a:rPr lang="en-US" sz="2499">
                <a:solidFill>
                  <a:srgbClr val="000000"/>
                </a:solidFill>
                <a:latin typeface="Arial"/>
              </a:rPr>
              <a:t>There were also </a:t>
            </a:r>
            <a:r>
              <a:rPr lang="en-US" sz="2499">
                <a:solidFill>
                  <a:srgbClr val="000000"/>
                </a:solidFill>
                <a:latin typeface="Arial Bold"/>
              </a:rPr>
              <a:t>Church Courts</a:t>
            </a:r>
            <a:r>
              <a:rPr lang="en-US" sz="2499">
                <a:solidFill>
                  <a:srgbClr val="000000"/>
                </a:solidFill>
                <a:latin typeface="Arial"/>
              </a:rPr>
              <a:t> which were more lenient that the royal courts. Priests claimed </a:t>
            </a:r>
            <a:r>
              <a:rPr lang="en-US" sz="2499">
                <a:solidFill>
                  <a:srgbClr val="000000"/>
                </a:solidFill>
                <a:latin typeface="Arial Bold"/>
              </a:rPr>
              <a:t>the benefit of the clergy</a:t>
            </a:r>
            <a:r>
              <a:rPr lang="en-US" sz="2499">
                <a:solidFill>
                  <a:srgbClr val="000000"/>
                </a:solidFill>
                <a:latin typeface="Arial"/>
              </a:rPr>
              <a:t>, as did lay people who could read the bible.</a:t>
            </a:r>
          </a:p>
          <a:p>
            <a:pPr algn="l">
              <a:lnSpc>
                <a:spcPts val="3499"/>
              </a:lnSpc>
            </a:pPr>
            <a:r>
              <a:rPr lang="en-US" sz="2499">
                <a:solidFill>
                  <a:srgbClr val="000000"/>
                </a:solidFill>
                <a:latin typeface="Arial"/>
              </a:rPr>
              <a:t>Some people claimed </a:t>
            </a:r>
            <a:r>
              <a:rPr lang="en-US" sz="2499">
                <a:solidFill>
                  <a:srgbClr val="000000"/>
                </a:solidFill>
                <a:latin typeface="Arial Bold"/>
              </a:rPr>
              <a:t>sanctuary</a:t>
            </a:r>
            <a:r>
              <a:rPr lang="en-US" sz="2499">
                <a:solidFill>
                  <a:srgbClr val="000000"/>
                </a:solidFill>
                <a:latin typeface="Arial"/>
              </a:rPr>
              <a:t> where they could be protected by the Church, giving them the chance to leave the country rather than be tried by the king’s courts.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grpSp>
        <p:nvGrpSpPr>
          <p:cNvPr name="Group 6" id="6"/>
          <p:cNvGrpSpPr/>
          <p:nvPr/>
        </p:nvGrpSpPr>
        <p:grpSpPr>
          <a:xfrm rot="0">
            <a:off x="1298885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graphicFrame>
        <p:nvGraphicFramePr>
          <p:cNvPr name="Table 10" id="10"/>
          <p:cNvGraphicFramePr>
            <a:graphicFrameLocks noGrp="true"/>
          </p:cNvGraphicFramePr>
          <p:nvPr/>
        </p:nvGraphicFramePr>
        <p:xfrm>
          <a:off x="1007553" y="3642878"/>
          <a:ext cx="15609955" cy="4114800"/>
        </p:xfrm>
        <a:graphic>
          <a:graphicData uri="http://schemas.openxmlformats.org/drawingml/2006/table">
            <a:tbl>
              <a:tblPr/>
              <a:tblGrid>
                <a:gridCol w="5203318"/>
                <a:gridCol w="5203318"/>
                <a:gridCol w="5203318"/>
              </a:tblGrid>
              <a:tr h="1028700">
                <a:tc>
                  <a:txBody>
                    <a:bodyPr anchor="t" rtlCol="false"/>
                    <a:lstStyle/>
                    <a:p>
                      <a:pPr algn="ctr">
                        <a:lnSpc>
                          <a:spcPts val="4200"/>
                        </a:lnSpc>
                        <a:defRPr/>
                      </a:pPr>
                      <a:r>
                        <a:rPr lang="en-US" sz="3000">
                          <a:solidFill>
                            <a:srgbClr val="FFFFFF"/>
                          </a:solidFill>
                          <a:latin typeface="Arial Bold"/>
                        </a:rPr>
                        <a:t>Crimes against the People</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c>
                  <a:txBody>
                    <a:bodyPr anchor="t" rtlCol="false"/>
                    <a:lstStyle/>
                    <a:p>
                      <a:pPr algn="ctr">
                        <a:lnSpc>
                          <a:spcPts val="4200"/>
                        </a:lnSpc>
                        <a:defRPr/>
                      </a:pPr>
                      <a:r>
                        <a:rPr lang="en-US" sz="3000">
                          <a:solidFill>
                            <a:srgbClr val="FFFFFF"/>
                          </a:solidFill>
                          <a:latin typeface="Arial Bold"/>
                        </a:rPr>
                        <a:t>Crimes against property</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c>
                  <a:txBody>
                    <a:bodyPr anchor="t" rtlCol="false"/>
                    <a:lstStyle/>
                    <a:p>
                      <a:pPr algn="ctr">
                        <a:lnSpc>
                          <a:spcPts val="4200"/>
                        </a:lnSpc>
                        <a:defRPr/>
                      </a:pPr>
                      <a:r>
                        <a:rPr lang="en-US" sz="3000">
                          <a:solidFill>
                            <a:srgbClr val="FFFFFF"/>
                          </a:solidFill>
                          <a:latin typeface="Arial Bold"/>
                        </a:rPr>
                        <a:t>Crimes against the King</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r>
              <a:tr h="1028700">
                <a:tc>
                  <a:txBody>
                    <a:bodyPr anchor="t" rtlCol="false"/>
                    <a:lstStyle/>
                    <a:p>
                      <a:pPr algn="ctr">
                        <a:lnSpc>
                          <a:spcPts val="4200"/>
                        </a:lnSpc>
                        <a:defRPr/>
                      </a:pPr>
                      <a:r>
                        <a:rPr lang="en-US" sz="3000">
                          <a:solidFill>
                            <a:srgbClr val="000000"/>
                          </a:solidFill>
                          <a:latin typeface="Arial"/>
                        </a:rPr>
                        <a:t>Murder</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rPr>
                        <a:t>Arson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rPr>
                        <a:t>Treason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r h="1028700">
                <a:tc>
                  <a:txBody>
                    <a:bodyPr anchor="t" rtlCol="false"/>
                    <a:lstStyle/>
                    <a:p>
                      <a:pPr algn="ctr">
                        <a:lnSpc>
                          <a:spcPts val="4200"/>
                        </a:lnSpc>
                        <a:defRPr/>
                      </a:pPr>
                      <a:r>
                        <a:rPr lang="en-US" sz="3000">
                          <a:solidFill>
                            <a:srgbClr val="000000"/>
                          </a:solidFill>
                          <a:latin typeface="Arial"/>
                        </a:rPr>
                        <a:t>Assault</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rPr>
                        <a:t>Theft</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rPr>
                        <a:t>Rebellion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r h="1028700">
                <a:tc>
                  <a:txBody>
                    <a:bodyPr anchor="t" rtlCol="false"/>
                    <a:lstStyle/>
                    <a:p>
                      <a:pPr algn="ctr">
                        <a:lnSpc>
                          <a:spcPts val="4200"/>
                        </a:lnSpc>
                        <a:defRPr/>
                      </a:pPr>
                      <a:r>
                        <a:rPr lang="en-US" sz="3000">
                          <a:solidFill>
                            <a:srgbClr val="000000"/>
                          </a:solidFill>
                          <a:latin typeface="Arial"/>
                        </a:rPr>
                        <a:t>Rape</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rPr>
                        <a:t>Poaching</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bl>
          </a:graphicData>
        </a:graphic>
      </p:graphicFrame>
      <p:sp>
        <p:nvSpPr>
          <p:cNvPr name="TextBox 11" id="11"/>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Crimes?</a:t>
            </a:r>
          </a:p>
        </p:txBody>
      </p:sp>
      <p:sp>
        <p:nvSpPr>
          <p:cNvPr name="TextBox 12" id="12"/>
          <p:cNvSpPr txBox="true"/>
          <p:nvPr/>
        </p:nvSpPr>
        <p:spPr>
          <a:xfrm rot="0">
            <a:off x="1028700" y="2120899"/>
            <a:ext cx="15609955" cy="11144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Most crimes were small – damage to property, minor theft or poaching. Violent crimes such as murder were rare while a rise in crime was often seen after seasons of </a:t>
            </a:r>
            <a:r>
              <a:rPr lang="en-US" sz="3000">
                <a:solidFill>
                  <a:srgbClr val="000000"/>
                </a:solidFill>
                <a:latin typeface="Arial Bold"/>
              </a:rPr>
              <a:t>bad harvest</a:t>
            </a:r>
            <a:r>
              <a:rPr lang="en-US" sz="3000">
                <a:solidFill>
                  <a:srgbClr val="000000"/>
                </a:solidFill>
                <a:latin typeface="Arial"/>
              </a:rPr>
              <a:t>.</a:t>
            </a:r>
          </a:p>
        </p:txBody>
      </p:sp>
      <p:sp>
        <p:nvSpPr>
          <p:cNvPr name="TextBox 13" id="13"/>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4" id="14"/>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Punishments?</a:t>
            </a:r>
          </a:p>
        </p:txBody>
      </p:sp>
      <p:sp>
        <p:nvSpPr>
          <p:cNvPr name="TextBox 7" id="7"/>
          <p:cNvSpPr txBox="true"/>
          <p:nvPr/>
        </p:nvSpPr>
        <p:spPr>
          <a:xfrm rot="0">
            <a:off x="1028700" y="2120899"/>
            <a:ext cx="15609955" cy="80486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There were no prisons to hold criminals for punishments but rather to hold people temporarily before they went to trial.</a:t>
            </a:r>
          </a:p>
          <a:p>
            <a:pPr algn="l">
              <a:lnSpc>
                <a:spcPts val="4200"/>
              </a:lnSpc>
            </a:pPr>
            <a:r>
              <a:rPr lang="en-US" sz="3000">
                <a:solidFill>
                  <a:srgbClr val="000000"/>
                </a:solidFill>
                <a:latin typeface="Arial Bold"/>
              </a:rPr>
              <a:t>Minor crimes </a:t>
            </a:r>
            <a:r>
              <a:rPr lang="en-US" sz="3000">
                <a:solidFill>
                  <a:srgbClr val="000000"/>
                </a:solidFill>
                <a:latin typeface="Arial"/>
              </a:rPr>
              <a:t>were usually dealt with by </a:t>
            </a:r>
            <a:r>
              <a:rPr lang="en-US" sz="3000">
                <a:solidFill>
                  <a:srgbClr val="000000"/>
                </a:solidFill>
                <a:latin typeface="Arial Bold"/>
              </a:rPr>
              <a:t>fines</a:t>
            </a:r>
            <a:r>
              <a:rPr lang="en-US" sz="3000">
                <a:solidFill>
                  <a:srgbClr val="000000"/>
                </a:solidFill>
                <a:latin typeface="Arial"/>
              </a:rPr>
              <a:t>, </a:t>
            </a:r>
            <a:r>
              <a:rPr lang="en-US" sz="3000">
                <a:solidFill>
                  <a:srgbClr val="000000"/>
                </a:solidFill>
                <a:latin typeface="Arial Bold"/>
              </a:rPr>
              <a:t>floggings </a:t>
            </a:r>
            <a:r>
              <a:rPr lang="en-US" sz="3000">
                <a:solidFill>
                  <a:srgbClr val="000000"/>
                </a:solidFill>
                <a:latin typeface="Arial"/>
              </a:rPr>
              <a:t>or </a:t>
            </a:r>
            <a:r>
              <a:rPr lang="en-US" sz="3000">
                <a:solidFill>
                  <a:srgbClr val="000000"/>
                </a:solidFill>
                <a:latin typeface="Arial Bold"/>
              </a:rPr>
              <a:t>public humiliation</a:t>
            </a:r>
            <a:r>
              <a:rPr lang="en-US" sz="3000">
                <a:solidFill>
                  <a:srgbClr val="000000"/>
                </a:solidFill>
                <a:latin typeface="Arial"/>
              </a:rPr>
              <a:t>.</a:t>
            </a:r>
          </a:p>
          <a:p>
            <a:pPr algn="l">
              <a:lnSpc>
                <a:spcPts val="4200"/>
              </a:lnSpc>
            </a:pPr>
            <a:r>
              <a:rPr lang="en-US" sz="3000">
                <a:solidFill>
                  <a:srgbClr val="000000"/>
                </a:solidFill>
                <a:latin typeface="Arial Bold"/>
              </a:rPr>
              <a:t>Public humiliation </a:t>
            </a:r>
            <a:r>
              <a:rPr lang="en-US" sz="3000">
                <a:solidFill>
                  <a:srgbClr val="000000"/>
                </a:solidFill>
                <a:latin typeface="Arial"/>
              </a:rPr>
              <a:t>involved people were placed in timber frames such as </a:t>
            </a:r>
            <a:r>
              <a:rPr lang="en-US" sz="3000">
                <a:solidFill>
                  <a:srgbClr val="000000"/>
                </a:solidFill>
                <a:latin typeface="Arial Bold"/>
              </a:rPr>
              <a:t>stocks </a:t>
            </a:r>
            <a:r>
              <a:rPr lang="en-US" sz="3000">
                <a:solidFill>
                  <a:srgbClr val="000000"/>
                </a:solidFill>
                <a:latin typeface="Arial"/>
              </a:rPr>
              <a:t>(sitting down) or </a:t>
            </a:r>
            <a:r>
              <a:rPr lang="en-US" sz="3000">
                <a:solidFill>
                  <a:srgbClr val="000000"/>
                </a:solidFill>
                <a:latin typeface="Arial Bold"/>
              </a:rPr>
              <a:t>pillories </a:t>
            </a:r>
            <a:r>
              <a:rPr lang="en-US" sz="3000">
                <a:solidFill>
                  <a:srgbClr val="000000"/>
                </a:solidFill>
                <a:latin typeface="Arial"/>
              </a:rPr>
              <a:t>(standing up) for everyone to see and were permitted to throw objects, such as rotten food, at them.</a:t>
            </a:r>
          </a:p>
          <a:p>
            <a:pPr algn="l">
              <a:lnSpc>
                <a:spcPts val="4200"/>
              </a:lnSpc>
            </a:pPr>
            <a:r>
              <a:rPr lang="en-US" sz="3000">
                <a:solidFill>
                  <a:srgbClr val="000000"/>
                </a:solidFill>
                <a:latin typeface="Arial Bold"/>
              </a:rPr>
              <a:t>Serious crimes</a:t>
            </a:r>
            <a:r>
              <a:rPr lang="en-US" sz="3000">
                <a:solidFill>
                  <a:srgbClr val="000000"/>
                </a:solidFill>
                <a:latin typeface="Arial"/>
              </a:rPr>
              <a:t> such as </a:t>
            </a:r>
            <a:r>
              <a:rPr lang="en-US" sz="3000">
                <a:solidFill>
                  <a:srgbClr val="000000"/>
                </a:solidFill>
                <a:latin typeface="Arial Bold"/>
              </a:rPr>
              <a:t>murder</a:t>
            </a:r>
            <a:r>
              <a:rPr lang="en-US" sz="3000">
                <a:solidFill>
                  <a:srgbClr val="000000"/>
                </a:solidFill>
                <a:latin typeface="Arial"/>
              </a:rPr>
              <a:t> or </a:t>
            </a:r>
            <a:r>
              <a:rPr lang="en-US" sz="3000">
                <a:solidFill>
                  <a:srgbClr val="000000"/>
                </a:solidFill>
                <a:latin typeface="Arial Bold"/>
              </a:rPr>
              <a:t>treason</a:t>
            </a:r>
            <a:r>
              <a:rPr lang="en-US" sz="3000">
                <a:solidFill>
                  <a:srgbClr val="000000"/>
                </a:solidFill>
                <a:latin typeface="Arial"/>
              </a:rPr>
              <a:t> or </a:t>
            </a:r>
            <a:r>
              <a:rPr lang="en-US" sz="3000">
                <a:solidFill>
                  <a:srgbClr val="000000"/>
                </a:solidFill>
                <a:latin typeface="Arial Bold"/>
              </a:rPr>
              <a:t>serious theft</a:t>
            </a:r>
            <a:r>
              <a:rPr lang="en-US" sz="3000">
                <a:solidFill>
                  <a:srgbClr val="000000"/>
                </a:solidFill>
                <a:latin typeface="Arial"/>
              </a:rPr>
              <a:t> were punished severely. Thieves could have their hands cut off or </a:t>
            </a:r>
            <a:r>
              <a:rPr lang="en-US" sz="3000">
                <a:solidFill>
                  <a:srgbClr val="000000"/>
                </a:solidFill>
                <a:latin typeface="Arial Bold"/>
              </a:rPr>
              <a:t>publicly executed</a:t>
            </a:r>
            <a:r>
              <a:rPr lang="en-US" sz="3000">
                <a:solidFill>
                  <a:srgbClr val="000000"/>
                </a:solidFill>
                <a:latin typeface="Arial"/>
              </a:rPr>
              <a:t> (by </a:t>
            </a:r>
            <a:r>
              <a:rPr lang="en-US" sz="3000">
                <a:solidFill>
                  <a:srgbClr val="000000"/>
                </a:solidFill>
                <a:latin typeface="Arial Bold"/>
              </a:rPr>
              <a:t>hanging</a:t>
            </a:r>
            <a:r>
              <a:rPr lang="en-US" sz="3000">
                <a:solidFill>
                  <a:srgbClr val="000000"/>
                </a:solidFill>
                <a:latin typeface="Arial"/>
              </a:rPr>
              <a:t> or </a:t>
            </a:r>
            <a:r>
              <a:rPr lang="en-US" sz="3000">
                <a:solidFill>
                  <a:srgbClr val="000000"/>
                </a:solidFill>
                <a:latin typeface="Arial Bold"/>
              </a:rPr>
              <a:t>beheading</a:t>
            </a:r>
            <a:r>
              <a:rPr lang="en-US" sz="3000">
                <a:solidFill>
                  <a:srgbClr val="000000"/>
                </a:solidFill>
                <a:latin typeface="Arial"/>
              </a:rPr>
              <a:t>) to serve as a deterrent to others.</a:t>
            </a:r>
          </a:p>
          <a:p>
            <a:pPr algn="l">
              <a:lnSpc>
                <a:spcPts val="4200"/>
              </a:lnSpc>
            </a:pPr>
            <a:r>
              <a:rPr lang="en-US" sz="3000">
                <a:solidFill>
                  <a:srgbClr val="000000"/>
                </a:solidFill>
                <a:latin typeface="Arial"/>
              </a:rPr>
              <a:t>Under the law, </a:t>
            </a:r>
            <a:r>
              <a:rPr lang="en-US" sz="3000">
                <a:solidFill>
                  <a:srgbClr val="000000"/>
                </a:solidFill>
                <a:latin typeface="Arial Bold"/>
              </a:rPr>
              <a:t>women </a:t>
            </a:r>
            <a:r>
              <a:rPr lang="en-US" sz="3000">
                <a:solidFill>
                  <a:srgbClr val="000000"/>
                </a:solidFill>
                <a:latin typeface="Arial"/>
              </a:rPr>
              <a:t>were treated as </a:t>
            </a:r>
            <a:r>
              <a:rPr lang="en-US" sz="3000">
                <a:solidFill>
                  <a:srgbClr val="000000"/>
                </a:solidFill>
                <a:latin typeface="Arial Bold"/>
              </a:rPr>
              <a:t>inferior</a:t>
            </a:r>
            <a:r>
              <a:rPr lang="en-US" sz="3000">
                <a:solidFill>
                  <a:srgbClr val="000000"/>
                </a:solidFill>
                <a:latin typeface="Arial"/>
              </a:rPr>
              <a:t>. Women were punished for </a:t>
            </a:r>
            <a:r>
              <a:rPr lang="en-US" sz="3000">
                <a:solidFill>
                  <a:srgbClr val="000000"/>
                </a:solidFill>
                <a:latin typeface="Arial Bold"/>
              </a:rPr>
              <a:t>scolds</a:t>
            </a:r>
            <a:r>
              <a:rPr lang="en-US" sz="3000">
                <a:solidFill>
                  <a:srgbClr val="000000"/>
                </a:solidFill>
                <a:latin typeface="Arial"/>
              </a:rPr>
              <a:t> (</a:t>
            </a:r>
            <a:r>
              <a:rPr lang="en-US" sz="3000">
                <a:solidFill>
                  <a:srgbClr val="000000"/>
                </a:solidFill>
                <a:latin typeface="Arial Bold"/>
              </a:rPr>
              <a:t>gossip</a:t>
            </a:r>
            <a:r>
              <a:rPr lang="en-US" sz="3000">
                <a:solidFill>
                  <a:srgbClr val="000000"/>
                </a:solidFill>
                <a:latin typeface="Arial"/>
              </a:rPr>
              <a:t>), as sex workers or they were classified as </a:t>
            </a:r>
            <a:r>
              <a:rPr lang="en-US" sz="3000">
                <a:solidFill>
                  <a:srgbClr val="000000"/>
                </a:solidFill>
                <a:latin typeface="Arial Bold"/>
              </a:rPr>
              <a:t>witches</a:t>
            </a:r>
            <a:r>
              <a:rPr lang="en-US" sz="3000">
                <a:solidFill>
                  <a:srgbClr val="000000"/>
                </a:solidFill>
                <a:latin typeface="Arial"/>
              </a:rPr>
              <a:t>. The </a:t>
            </a:r>
            <a:r>
              <a:rPr lang="en-US" sz="3000">
                <a:solidFill>
                  <a:srgbClr val="000000"/>
                </a:solidFill>
                <a:latin typeface="Arial Bold"/>
              </a:rPr>
              <a:t>ducking stool</a:t>
            </a:r>
            <a:r>
              <a:rPr lang="en-US" sz="3000">
                <a:solidFill>
                  <a:srgbClr val="000000"/>
                </a:solidFill>
                <a:latin typeface="Arial"/>
              </a:rPr>
              <a:t> (women were tied to a chair at the end of a long timber beam and ducked in and out of a nearby river) was used as for women’s punishment.</a:t>
            </a:r>
          </a:p>
          <a:p>
            <a:pPr algn="l">
              <a:lnSpc>
                <a:spcPts val="4200"/>
              </a:lnSpc>
            </a:pPr>
            <a:r>
              <a:rPr lang="en-US" sz="3000">
                <a:solidFill>
                  <a:srgbClr val="000000"/>
                </a:solidFill>
                <a:latin typeface="Arial"/>
              </a:rPr>
              <a:t>Women who committed murder were </a:t>
            </a:r>
            <a:r>
              <a:rPr lang="en-US" sz="3000">
                <a:solidFill>
                  <a:srgbClr val="000000"/>
                </a:solidFill>
                <a:latin typeface="Arial Bold"/>
              </a:rPr>
              <a:t>strangled</a:t>
            </a:r>
            <a:r>
              <a:rPr lang="en-US" sz="3000">
                <a:solidFill>
                  <a:srgbClr val="000000"/>
                </a:solidFill>
                <a:latin typeface="Arial"/>
              </a:rPr>
              <a:t>. </a:t>
            </a:r>
          </a:p>
          <a:p>
            <a:pPr algn="l">
              <a:lnSpc>
                <a:spcPts val="4200"/>
              </a:lnSpc>
            </a:pP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482 (Making History, 2nd Edition)</a:t>
            </a:r>
          </a:p>
        </p:txBody>
      </p:sp>
      <p:sp>
        <p:nvSpPr>
          <p:cNvPr name="TextBox 7" id="7"/>
          <p:cNvSpPr txBox="true"/>
          <p:nvPr/>
        </p:nvSpPr>
        <p:spPr>
          <a:xfrm rot="0">
            <a:off x="1028700" y="2120899"/>
            <a:ext cx="15609955" cy="59150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Who made the laws in medieval times?</a:t>
            </a:r>
          </a:p>
          <a:p>
            <a:pPr algn="l" marL="647702" indent="-323851" lvl="1">
              <a:lnSpc>
                <a:spcPts val="4200"/>
              </a:lnSpc>
              <a:buAutoNum type="arabicPeriod" startAt="1"/>
            </a:pPr>
            <a:r>
              <a:rPr lang="en-US" sz="3000">
                <a:solidFill>
                  <a:srgbClr val="000000"/>
                </a:solidFill>
                <a:latin typeface="Arial"/>
              </a:rPr>
              <a:t>What was hue and cry?</a:t>
            </a:r>
          </a:p>
          <a:p>
            <a:pPr algn="l" marL="647702" indent="-323851" lvl="1">
              <a:lnSpc>
                <a:spcPts val="4200"/>
              </a:lnSpc>
              <a:buAutoNum type="arabicPeriod" startAt="1"/>
            </a:pPr>
            <a:r>
              <a:rPr lang="en-US" sz="3000">
                <a:solidFill>
                  <a:srgbClr val="000000"/>
                </a:solidFill>
                <a:latin typeface="Arial"/>
              </a:rPr>
              <a:t>What did a watchman do?</a:t>
            </a:r>
          </a:p>
          <a:p>
            <a:pPr algn="l" marL="647702" indent="-323851" lvl="1">
              <a:lnSpc>
                <a:spcPts val="4200"/>
              </a:lnSpc>
              <a:buAutoNum type="arabicPeriod" startAt="1"/>
            </a:pPr>
            <a:r>
              <a:rPr lang="en-US" sz="3000">
                <a:solidFill>
                  <a:srgbClr val="000000"/>
                </a:solidFill>
                <a:latin typeface="Arial"/>
              </a:rPr>
              <a:t>What was a curfew?</a:t>
            </a:r>
          </a:p>
          <a:p>
            <a:pPr algn="l" marL="647702" indent="-323851" lvl="1">
              <a:lnSpc>
                <a:spcPts val="4200"/>
              </a:lnSpc>
              <a:buAutoNum type="arabicPeriod" startAt="1"/>
            </a:pPr>
            <a:r>
              <a:rPr lang="en-US" sz="3000">
                <a:solidFill>
                  <a:srgbClr val="000000"/>
                </a:solidFill>
                <a:latin typeface="Arial"/>
              </a:rPr>
              <a:t>What was the difference between trial by ordeal and trial by combat?</a:t>
            </a:r>
          </a:p>
          <a:p>
            <a:pPr algn="l" marL="647702" indent="-323851" lvl="1">
              <a:lnSpc>
                <a:spcPts val="4200"/>
              </a:lnSpc>
              <a:buAutoNum type="arabicPeriod" startAt="1"/>
            </a:pPr>
            <a:r>
              <a:rPr lang="en-US" sz="3000">
                <a:solidFill>
                  <a:srgbClr val="000000"/>
                </a:solidFill>
                <a:latin typeface="Arial"/>
              </a:rPr>
              <a:t>Why did people prefer to be tried in a Church Court in the Middle Ages?</a:t>
            </a:r>
          </a:p>
          <a:p>
            <a:pPr algn="l" marL="647702" indent="-323851" lvl="1">
              <a:lnSpc>
                <a:spcPts val="4200"/>
              </a:lnSpc>
              <a:buAutoNum type="arabicPeriod" startAt="1"/>
            </a:pPr>
            <a:r>
              <a:rPr lang="en-US" sz="3000">
                <a:solidFill>
                  <a:srgbClr val="000000"/>
                </a:solidFill>
                <a:latin typeface="Arial"/>
              </a:rPr>
              <a:t>What was sanctuary?</a:t>
            </a:r>
          </a:p>
          <a:p>
            <a:pPr algn="l" marL="647702" indent="-323851" lvl="1">
              <a:lnSpc>
                <a:spcPts val="4200"/>
              </a:lnSpc>
              <a:buAutoNum type="arabicPeriod" startAt="1"/>
            </a:pPr>
            <a:r>
              <a:rPr lang="en-US" sz="3000">
                <a:solidFill>
                  <a:srgbClr val="000000"/>
                </a:solidFill>
                <a:latin typeface="Arial"/>
              </a:rPr>
              <a:t>List one crime (i) against people (ii) against property (iii) against the king in medieval times.</a:t>
            </a:r>
          </a:p>
          <a:p>
            <a:pPr algn="l" marL="647702" indent="-323851" lvl="1">
              <a:lnSpc>
                <a:spcPts val="4200"/>
              </a:lnSpc>
              <a:buAutoNum type="arabicPeriod" startAt="1"/>
            </a:pPr>
            <a:r>
              <a:rPr lang="en-US" sz="3000">
                <a:solidFill>
                  <a:srgbClr val="000000"/>
                </a:solidFill>
                <a:latin typeface="Arial"/>
              </a:rPr>
              <a:t>How were people punished for (i) minor crimes (ii) serious crimes?</a:t>
            </a:r>
          </a:p>
          <a:p>
            <a:pPr algn="l" marL="647702" indent="-323851" lvl="1">
              <a:lnSpc>
                <a:spcPts val="4200"/>
              </a:lnSpc>
              <a:buAutoNum type="arabicPeriod" startAt="1"/>
            </a:pPr>
            <a:r>
              <a:rPr lang="en-US" sz="3000">
                <a:solidFill>
                  <a:srgbClr val="000000"/>
                </a:solidFill>
                <a:latin typeface="Arial"/>
              </a:rPr>
              <a:t>How were women punished?</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sz="4999">
                <a:solidFill>
                  <a:srgbClr val="A07200"/>
                </a:solidFill>
                <a:latin typeface="Arial Bold"/>
              </a:rPr>
              <a:t>34.3: CRIME AND PUNISHMENT IN INDUSTRIAL SOCIETY</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49"/>
              </a:lnSpc>
            </a:pPr>
            <a:r>
              <a:rPr lang="en-US" sz="4999" spc="1249">
                <a:solidFill>
                  <a:srgbClr val="FFFFFF"/>
                </a:solidFill>
                <a:latin typeface="Daydream"/>
              </a:rPr>
              <a:t>34.3: crime and punishment in industrial society</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grpSp>
        <p:nvGrpSpPr>
          <p:cNvPr name="Group 6" id="6"/>
          <p:cNvGrpSpPr/>
          <p:nvPr/>
        </p:nvGrpSpPr>
        <p:grpSpPr>
          <a:xfrm rot="0">
            <a:off x="1433759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0" id="10"/>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
        <p:nvSpPr>
          <p:cNvPr name="TextBox 11" id="11"/>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Made The Law?</a:t>
            </a:r>
          </a:p>
        </p:txBody>
      </p:sp>
      <p:sp>
        <p:nvSpPr>
          <p:cNvPr name="TextBox 7" id="7"/>
          <p:cNvSpPr txBox="true"/>
          <p:nvPr/>
        </p:nvSpPr>
        <p:spPr>
          <a:xfrm rot="0">
            <a:off x="1028700" y="2120899"/>
            <a:ext cx="15609955" cy="64484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During the 18th and 19th centuries, laws were made in Britain by parliament and signed into the constitution by the King or Queen. The governments looked on punishment as a </a:t>
            </a:r>
            <a:r>
              <a:rPr lang="en-US" sz="3000">
                <a:solidFill>
                  <a:srgbClr val="000000"/>
                </a:solidFill>
                <a:latin typeface="Arial Bold"/>
              </a:rPr>
              <a:t>deterrent </a:t>
            </a:r>
            <a:r>
              <a:rPr lang="en-US" sz="3000">
                <a:solidFill>
                  <a:srgbClr val="000000"/>
                </a:solidFill>
                <a:latin typeface="Arial"/>
              </a:rPr>
              <a:t>to stop people committing crimes. </a:t>
            </a:r>
          </a:p>
          <a:p>
            <a:pPr algn="l">
              <a:lnSpc>
                <a:spcPts val="4200"/>
              </a:lnSpc>
            </a:pPr>
            <a:r>
              <a:rPr lang="en-US" sz="3000">
                <a:solidFill>
                  <a:srgbClr val="000000"/>
                </a:solidFill>
                <a:latin typeface="Arial"/>
              </a:rPr>
              <a:t>More and more of Britain’s rising population began to live in </a:t>
            </a:r>
            <a:r>
              <a:rPr lang="en-US" sz="3000">
                <a:solidFill>
                  <a:srgbClr val="000000"/>
                </a:solidFill>
                <a:latin typeface="Arial Bold"/>
              </a:rPr>
              <a:t>towns and cities</a:t>
            </a:r>
            <a:r>
              <a:rPr lang="en-US" sz="3000">
                <a:solidFill>
                  <a:srgbClr val="000000"/>
                </a:solidFill>
                <a:latin typeface="Arial"/>
              </a:rPr>
              <a:t>, the rich began to live in </a:t>
            </a:r>
            <a:r>
              <a:rPr lang="en-US" sz="3000">
                <a:solidFill>
                  <a:srgbClr val="000000"/>
                </a:solidFill>
                <a:latin typeface="Arial Bold"/>
              </a:rPr>
              <a:t>suburbs</a:t>
            </a:r>
            <a:r>
              <a:rPr lang="en-US" sz="3000">
                <a:solidFill>
                  <a:srgbClr val="000000"/>
                </a:solidFill>
                <a:latin typeface="Arial"/>
              </a:rPr>
              <a:t> while the poor lived in </a:t>
            </a:r>
            <a:r>
              <a:rPr lang="en-US" sz="3000">
                <a:solidFill>
                  <a:srgbClr val="000000"/>
                </a:solidFill>
                <a:latin typeface="Arial Bold"/>
              </a:rPr>
              <a:t>overcrowded conditions</a:t>
            </a:r>
            <a:r>
              <a:rPr lang="en-US" sz="3000">
                <a:solidFill>
                  <a:srgbClr val="000000"/>
                </a:solidFill>
                <a:latin typeface="Arial"/>
              </a:rPr>
              <a:t> in the city centres. This change was accompanied by increasing </a:t>
            </a:r>
            <a:r>
              <a:rPr lang="en-US" sz="3000">
                <a:solidFill>
                  <a:srgbClr val="000000"/>
                </a:solidFill>
                <a:latin typeface="Arial Bold"/>
              </a:rPr>
              <a:t>crime</a:t>
            </a:r>
            <a:r>
              <a:rPr lang="en-US" sz="3000">
                <a:solidFill>
                  <a:srgbClr val="000000"/>
                </a:solidFill>
                <a:latin typeface="Arial"/>
              </a:rPr>
              <a:t>, </a:t>
            </a:r>
            <a:r>
              <a:rPr lang="en-US" sz="3000">
                <a:solidFill>
                  <a:srgbClr val="000000"/>
                </a:solidFill>
                <a:latin typeface="Arial Bold"/>
              </a:rPr>
              <a:t>drunkenness</a:t>
            </a:r>
            <a:r>
              <a:rPr lang="en-US" sz="3000">
                <a:solidFill>
                  <a:srgbClr val="000000"/>
                </a:solidFill>
                <a:latin typeface="Arial"/>
              </a:rPr>
              <a:t> and </a:t>
            </a:r>
            <a:r>
              <a:rPr lang="en-US" sz="3000">
                <a:solidFill>
                  <a:srgbClr val="000000"/>
                </a:solidFill>
                <a:latin typeface="Arial Bold"/>
              </a:rPr>
              <a:t>violence</a:t>
            </a:r>
            <a:r>
              <a:rPr lang="en-US" sz="3000">
                <a:solidFill>
                  <a:srgbClr val="000000"/>
                </a:solidFill>
                <a:latin typeface="Arial"/>
              </a:rPr>
              <a:t>. </a:t>
            </a:r>
          </a:p>
          <a:p>
            <a:pPr algn="l">
              <a:lnSpc>
                <a:spcPts val="4200"/>
              </a:lnSpc>
            </a:pPr>
            <a:r>
              <a:rPr lang="en-US" sz="3000">
                <a:solidFill>
                  <a:srgbClr val="000000"/>
                </a:solidFill>
                <a:latin typeface="Arial"/>
              </a:rPr>
              <a:t>Prior to the Industrial Revolution, over 200 offences such as sheep-stealing, poaching and theft were considered </a:t>
            </a:r>
            <a:r>
              <a:rPr lang="en-US" sz="3000">
                <a:solidFill>
                  <a:srgbClr val="000000"/>
                </a:solidFill>
                <a:latin typeface="Arial Bold"/>
              </a:rPr>
              <a:t>capital offences</a:t>
            </a:r>
            <a:r>
              <a:rPr lang="en-US" sz="3000">
                <a:solidFill>
                  <a:srgbClr val="000000"/>
                </a:solidFill>
                <a:latin typeface="Arial"/>
              </a:rPr>
              <a:t> which, as Britain operated under the </a:t>
            </a:r>
            <a:r>
              <a:rPr lang="en-US" sz="3000">
                <a:solidFill>
                  <a:srgbClr val="000000"/>
                </a:solidFill>
                <a:latin typeface="Arial Bold"/>
              </a:rPr>
              <a:t>Bloody Code</a:t>
            </a:r>
            <a:r>
              <a:rPr lang="en-US" sz="3000">
                <a:solidFill>
                  <a:srgbClr val="000000"/>
                </a:solidFill>
                <a:latin typeface="Arial"/>
              </a:rPr>
              <a:t>, crimes </a:t>
            </a:r>
            <a:r>
              <a:rPr lang="en-US" sz="3000">
                <a:solidFill>
                  <a:srgbClr val="000000"/>
                </a:solidFill>
                <a:latin typeface="Arial Bold"/>
              </a:rPr>
              <a:t>punishable by hanging</a:t>
            </a:r>
            <a:r>
              <a:rPr lang="en-US" sz="3000">
                <a:solidFill>
                  <a:srgbClr val="000000"/>
                </a:solidFill>
                <a:latin typeface="Arial"/>
              </a:rPr>
              <a:t>. As crime continued to rise, new changes were needed.</a:t>
            </a:r>
          </a:p>
          <a:p>
            <a:pPr algn="l">
              <a:lnSpc>
                <a:spcPts val="4200"/>
              </a:lnSpc>
            </a:pPr>
            <a:r>
              <a:rPr lang="en-US" sz="3000">
                <a:solidFill>
                  <a:srgbClr val="000000"/>
                </a:solidFill>
                <a:latin typeface="Arial Bold"/>
              </a:rPr>
              <a:t>John Howard</a:t>
            </a:r>
            <a:r>
              <a:rPr lang="en-US" sz="3000">
                <a:solidFill>
                  <a:srgbClr val="000000"/>
                </a:solidFill>
                <a:latin typeface="Arial"/>
              </a:rPr>
              <a:t>and </a:t>
            </a:r>
            <a:r>
              <a:rPr lang="en-US" sz="3000">
                <a:solidFill>
                  <a:srgbClr val="000000"/>
                </a:solidFill>
                <a:latin typeface="Arial Bold"/>
              </a:rPr>
              <a:t>Elizabeth Fry</a:t>
            </a:r>
            <a:r>
              <a:rPr lang="en-US" sz="3000">
                <a:solidFill>
                  <a:srgbClr val="000000"/>
                </a:solidFill>
                <a:latin typeface="Arial"/>
              </a:rPr>
              <a:t> advocated changes in the prison system while </a:t>
            </a:r>
            <a:r>
              <a:rPr lang="en-US" sz="3000">
                <a:solidFill>
                  <a:srgbClr val="000000"/>
                </a:solidFill>
                <a:latin typeface="Arial Bold"/>
              </a:rPr>
              <a:t>Sir Robert Peel</a:t>
            </a:r>
            <a:r>
              <a:rPr lang="en-US" sz="3000">
                <a:solidFill>
                  <a:srgbClr val="000000"/>
                </a:solidFill>
                <a:latin typeface="Arial"/>
              </a:rPr>
              <a:t> began the process of change in Westminster. </a:t>
            </a:r>
          </a:p>
          <a:p>
            <a:pPr algn="l">
              <a:lnSpc>
                <a:spcPts val="4200"/>
              </a:lnSpc>
            </a:pP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Enforced The Law?</a:t>
            </a:r>
          </a:p>
        </p:txBody>
      </p:sp>
      <p:sp>
        <p:nvSpPr>
          <p:cNvPr name="TextBox 7" id="7"/>
          <p:cNvSpPr txBox="true"/>
          <p:nvPr/>
        </p:nvSpPr>
        <p:spPr>
          <a:xfrm rot="0">
            <a:off x="1028700" y="2120899"/>
            <a:ext cx="15609955" cy="16478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One such change was the introduction of the </a:t>
            </a:r>
            <a:r>
              <a:rPr lang="en-US" sz="3000">
                <a:solidFill>
                  <a:srgbClr val="000000"/>
                </a:solidFill>
                <a:latin typeface="Arial Bold"/>
              </a:rPr>
              <a:t>first professional police force</a:t>
            </a:r>
            <a:r>
              <a:rPr lang="en-US" sz="3000">
                <a:solidFill>
                  <a:srgbClr val="000000"/>
                </a:solidFill>
                <a:latin typeface="Arial"/>
              </a:rPr>
              <a:t>, the </a:t>
            </a:r>
            <a:r>
              <a:rPr lang="en-US" sz="3000">
                <a:solidFill>
                  <a:srgbClr val="000000"/>
                </a:solidFill>
                <a:latin typeface="Arial Bold"/>
              </a:rPr>
              <a:t>Peelers</a:t>
            </a:r>
            <a:r>
              <a:rPr lang="en-US" sz="3000">
                <a:solidFill>
                  <a:srgbClr val="000000"/>
                </a:solidFill>
                <a:latin typeface="Arial"/>
              </a:rPr>
              <a:t>, in 1829 who were armed with only a </a:t>
            </a:r>
            <a:r>
              <a:rPr lang="en-US" sz="3000">
                <a:solidFill>
                  <a:srgbClr val="000000"/>
                </a:solidFill>
                <a:latin typeface="Arial Bold"/>
              </a:rPr>
              <a:t>baton</a:t>
            </a:r>
            <a:r>
              <a:rPr lang="en-US" sz="3000">
                <a:solidFill>
                  <a:srgbClr val="000000"/>
                </a:solidFill>
                <a:latin typeface="Arial"/>
              </a:rPr>
              <a:t> or </a:t>
            </a:r>
            <a:r>
              <a:rPr lang="en-US" sz="3000">
                <a:solidFill>
                  <a:srgbClr val="000000"/>
                </a:solidFill>
                <a:latin typeface="Arial Bold"/>
              </a:rPr>
              <a:t>truncheon</a:t>
            </a:r>
            <a:r>
              <a:rPr lang="en-US" sz="3000">
                <a:solidFill>
                  <a:srgbClr val="000000"/>
                </a:solidFill>
                <a:latin typeface="Arial"/>
              </a:rPr>
              <a:t> and their main job was to patrol the streets to </a:t>
            </a:r>
            <a:r>
              <a:rPr lang="en-US" sz="3000">
                <a:solidFill>
                  <a:srgbClr val="000000"/>
                </a:solidFill>
                <a:latin typeface="Arial Bold"/>
              </a:rPr>
              <a:t>prevent crime</a:t>
            </a:r>
            <a:r>
              <a:rPr lang="en-US" sz="3000">
                <a:solidFill>
                  <a:srgbClr val="000000"/>
                </a:solidFill>
                <a:latin typeface="Arial"/>
              </a:rPr>
              <a:t>. </a:t>
            </a:r>
            <a:r>
              <a:rPr lang="en-US" sz="3000">
                <a:solidFill>
                  <a:srgbClr val="000000"/>
                </a:solidFill>
                <a:latin typeface="Arial Bold"/>
              </a:rPr>
              <a:t>Specialist detective sections</a:t>
            </a:r>
            <a:r>
              <a:rPr lang="en-US" sz="3000">
                <a:solidFill>
                  <a:srgbClr val="000000"/>
                </a:solidFill>
                <a:latin typeface="Arial"/>
              </a:rPr>
              <a:t> were set up to </a:t>
            </a:r>
            <a:r>
              <a:rPr lang="en-US" sz="3000">
                <a:solidFill>
                  <a:srgbClr val="000000"/>
                </a:solidFill>
                <a:latin typeface="Arial Bold"/>
              </a:rPr>
              <a:t>solve crimes</a:t>
            </a:r>
            <a:r>
              <a:rPr lang="en-US" sz="3000">
                <a:solidFill>
                  <a:srgbClr val="000000"/>
                </a:solidFill>
                <a:latin typeface="Arial"/>
              </a:rPr>
              <a:t>.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457 (Making History, 2nd Edition)</a:t>
            </a:r>
          </a:p>
        </p:txBody>
      </p:sp>
      <p:sp>
        <p:nvSpPr>
          <p:cNvPr name="TextBox 7" id="7"/>
          <p:cNvSpPr txBox="true"/>
          <p:nvPr/>
        </p:nvSpPr>
        <p:spPr>
          <a:xfrm rot="0">
            <a:off x="1028700" y="2120899"/>
            <a:ext cx="15609955" cy="43148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Who made the laws in 18th Century Britain?</a:t>
            </a:r>
          </a:p>
          <a:p>
            <a:pPr algn="l" marL="647702" indent="-323851" lvl="1">
              <a:lnSpc>
                <a:spcPts val="4200"/>
              </a:lnSpc>
              <a:buAutoNum type="arabicPeriod" startAt="1"/>
            </a:pPr>
            <a:r>
              <a:rPr lang="en-US" sz="3000">
                <a:solidFill>
                  <a:srgbClr val="000000"/>
                </a:solidFill>
                <a:latin typeface="Arial"/>
              </a:rPr>
              <a:t>How many offences had hanging as a punishment?</a:t>
            </a:r>
          </a:p>
          <a:p>
            <a:pPr algn="l" marL="647702" indent="-323851" lvl="1">
              <a:lnSpc>
                <a:spcPts val="4200"/>
              </a:lnSpc>
              <a:buAutoNum type="arabicPeriod" startAt="1"/>
            </a:pPr>
            <a:r>
              <a:rPr lang="en-US" sz="3000">
                <a:solidFill>
                  <a:srgbClr val="000000"/>
                </a:solidFill>
                <a:latin typeface="Arial"/>
              </a:rPr>
              <a:t>Name two people who promoted prison reform.</a:t>
            </a:r>
          </a:p>
          <a:p>
            <a:pPr algn="l" marL="647702" indent="-323851" lvl="1">
              <a:lnSpc>
                <a:spcPts val="4200"/>
              </a:lnSpc>
              <a:buAutoNum type="arabicPeriod" startAt="1"/>
            </a:pPr>
            <a:r>
              <a:rPr lang="en-US" sz="3000">
                <a:solidFill>
                  <a:srgbClr val="000000"/>
                </a:solidFill>
                <a:latin typeface="Arial"/>
              </a:rPr>
              <a:t>How did they say prisons should be reformed?</a:t>
            </a:r>
          </a:p>
          <a:p>
            <a:pPr algn="l" marL="647702" indent="-323851" lvl="1">
              <a:lnSpc>
                <a:spcPts val="4200"/>
              </a:lnSpc>
              <a:buAutoNum type="arabicPeriod" startAt="1"/>
            </a:pPr>
            <a:r>
              <a:rPr lang="en-US" sz="3000">
                <a:solidFill>
                  <a:srgbClr val="000000"/>
                </a:solidFill>
                <a:latin typeface="Arial"/>
              </a:rPr>
              <a:t>Who was the Home Secretary who promoted changes in prison conditions?</a:t>
            </a:r>
          </a:p>
          <a:p>
            <a:pPr algn="l" marL="647702" indent="-323851" lvl="1">
              <a:lnSpc>
                <a:spcPts val="4200"/>
              </a:lnSpc>
              <a:buAutoNum type="arabicPeriod" startAt="1"/>
            </a:pPr>
            <a:r>
              <a:rPr lang="en-US" sz="3000">
                <a:solidFill>
                  <a:srgbClr val="000000"/>
                </a:solidFill>
                <a:latin typeface="Arial"/>
              </a:rPr>
              <a:t>Why did some Members of Parliament (MPs) oppose improvements in prison conditions?</a:t>
            </a:r>
          </a:p>
          <a:p>
            <a:pPr algn="l" marL="647702" indent="-323851" lvl="1">
              <a:lnSpc>
                <a:spcPts val="4200"/>
              </a:lnSpc>
              <a:buAutoNum type="arabicPeriod" startAt="1"/>
            </a:pPr>
            <a:r>
              <a:rPr lang="en-US" sz="3000">
                <a:solidFill>
                  <a:srgbClr val="000000"/>
                </a:solidFill>
                <a:latin typeface="Arial"/>
              </a:rPr>
              <a:t>What change did Robert Peel introduce in policing?</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grpSp>
        <p:nvGrpSpPr>
          <p:cNvPr name="Group 7" id="7"/>
          <p:cNvGrpSpPr/>
          <p:nvPr/>
        </p:nvGrpSpPr>
        <p:grpSpPr>
          <a:xfrm rot="0">
            <a:off x="2967143" y="5141696"/>
            <a:ext cx="1896112" cy="847064"/>
            <a:chOff x="0" y="0"/>
            <a:chExt cx="909707" cy="406400"/>
          </a:xfrm>
        </p:grpSpPr>
        <p:sp>
          <p:nvSpPr>
            <p:cNvPr name="Freeform 8" id="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9" id="9"/>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450 BC</a:t>
              </a:r>
            </a:p>
          </p:txBody>
        </p:sp>
      </p:grpSp>
      <p:grpSp>
        <p:nvGrpSpPr>
          <p:cNvPr name="Group 10" id="10"/>
          <p:cNvGrpSpPr/>
          <p:nvPr/>
        </p:nvGrpSpPr>
        <p:grpSpPr>
          <a:xfrm rot="0">
            <a:off x="4614361" y="5141696"/>
            <a:ext cx="1806301" cy="847064"/>
            <a:chOff x="0" y="0"/>
            <a:chExt cx="866618" cy="406400"/>
          </a:xfrm>
        </p:grpSpPr>
        <p:sp>
          <p:nvSpPr>
            <p:cNvPr name="Freeform 11" id="11"/>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CCBD00"/>
            </a:solidFill>
          </p:spPr>
        </p:sp>
        <p:sp>
          <p:nvSpPr>
            <p:cNvPr name="TextBox 12" id="12"/>
            <p:cNvSpPr txBox="true"/>
            <p:nvPr/>
          </p:nvSpPr>
          <p:spPr>
            <a:xfrm>
              <a:off x="177800" y="-47625"/>
              <a:ext cx="612618"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AD 43</a:t>
              </a:r>
            </a:p>
          </p:txBody>
        </p:sp>
      </p:grpSp>
      <p:grpSp>
        <p:nvGrpSpPr>
          <p:cNvPr name="Group 13" id="13"/>
          <p:cNvGrpSpPr/>
          <p:nvPr/>
        </p:nvGrpSpPr>
        <p:grpSpPr>
          <a:xfrm rot="0">
            <a:off x="6205385" y="5141696"/>
            <a:ext cx="1873571" cy="847064"/>
            <a:chOff x="0" y="0"/>
            <a:chExt cx="898892" cy="406400"/>
          </a:xfrm>
        </p:grpSpPr>
        <p:sp>
          <p:nvSpPr>
            <p:cNvPr name="Freeform 14" id="14"/>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CCBD00"/>
            </a:solidFill>
          </p:spPr>
        </p:sp>
        <p:sp>
          <p:nvSpPr>
            <p:cNvPr name="TextBox 15" id="15"/>
            <p:cNvSpPr txBox="true"/>
            <p:nvPr/>
          </p:nvSpPr>
          <p:spPr>
            <a:xfrm>
              <a:off x="177800" y="-47625"/>
              <a:ext cx="644892"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AD 410</a:t>
              </a:r>
            </a:p>
          </p:txBody>
        </p:sp>
      </p:grpSp>
      <p:sp>
        <p:nvSpPr>
          <p:cNvPr name="AutoShape 16" id="16"/>
          <p:cNvSpPr/>
          <p:nvPr/>
        </p:nvSpPr>
        <p:spPr>
          <a:xfrm rot="-5400000">
            <a:off x="2894935" y="7145007"/>
            <a:ext cx="1990749" cy="0"/>
          </a:xfrm>
          <a:prstGeom prst="line">
            <a:avLst/>
          </a:prstGeom>
          <a:ln cap="flat" w="9525">
            <a:solidFill>
              <a:srgbClr val="CCBD00"/>
            </a:solidFill>
            <a:prstDash val="solid"/>
            <a:headEnd type="none" len="sm" w="sm"/>
            <a:tailEnd type="none" len="sm" w="sm"/>
          </a:ln>
        </p:spPr>
      </p:sp>
      <p:grpSp>
        <p:nvGrpSpPr>
          <p:cNvPr name="Group 17" id="17"/>
          <p:cNvGrpSpPr/>
          <p:nvPr/>
        </p:nvGrpSpPr>
        <p:grpSpPr>
          <a:xfrm rot="0">
            <a:off x="7824002" y="5141696"/>
            <a:ext cx="1896112" cy="847064"/>
            <a:chOff x="0" y="0"/>
            <a:chExt cx="909707" cy="406400"/>
          </a:xfrm>
        </p:grpSpPr>
        <p:sp>
          <p:nvSpPr>
            <p:cNvPr name="Freeform 18" id="1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19" id="19"/>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17th C.</a:t>
              </a:r>
            </a:p>
          </p:txBody>
        </p:sp>
      </p:grpSp>
      <p:grpSp>
        <p:nvGrpSpPr>
          <p:cNvPr name="Group 20" id="20"/>
          <p:cNvGrpSpPr/>
          <p:nvPr/>
        </p:nvGrpSpPr>
        <p:grpSpPr>
          <a:xfrm rot="0">
            <a:off x="9471220" y="5141696"/>
            <a:ext cx="1806301" cy="847064"/>
            <a:chOff x="0" y="0"/>
            <a:chExt cx="866618" cy="406400"/>
          </a:xfrm>
        </p:grpSpPr>
        <p:sp>
          <p:nvSpPr>
            <p:cNvPr name="Freeform 21" id="21"/>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CCBD00"/>
            </a:solidFill>
          </p:spPr>
        </p:sp>
        <p:sp>
          <p:nvSpPr>
            <p:cNvPr name="TextBox 22" id="22"/>
            <p:cNvSpPr txBox="true"/>
            <p:nvPr/>
          </p:nvSpPr>
          <p:spPr>
            <a:xfrm>
              <a:off x="177800" y="-47625"/>
              <a:ext cx="612618"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1823</a:t>
              </a:r>
            </a:p>
          </p:txBody>
        </p:sp>
      </p:grpSp>
      <p:grpSp>
        <p:nvGrpSpPr>
          <p:cNvPr name="Group 23" id="23"/>
          <p:cNvGrpSpPr/>
          <p:nvPr/>
        </p:nvGrpSpPr>
        <p:grpSpPr>
          <a:xfrm rot="0">
            <a:off x="11062245" y="5141696"/>
            <a:ext cx="1873571" cy="847064"/>
            <a:chOff x="0" y="0"/>
            <a:chExt cx="898892" cy="406400"/>
          </a:xfrm>
        </p:grpSpPr>
        <p:sp>
          <p:nvSpPr>
            <p:cNvPr name="Freeform 24" id="24"/>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CCBD00"/>
            </a:solidFill>
          </p:spPr>
        </p:sp>
        <p:sp>
          <p:nvSpPr>
            <p:cNvPr name="TextBox 25" id="25"/>
            <p:cNvSpPr txBox="true"/>
            <p:nvPr/>
          </p:nvSpPr>
          <p:spPr>
            <a:xfrm>
              <a:off x="177800" y="-47625"/>
              <a:ext cx="644892"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1829</a:t>
              </a:r>
            </a:p>
          </p:txBody>
        </p:sp>
      </p:grpSp>
      <p:grpSp>
        <p:nvGrpSpPr>
          <p:cNvPr name="Group 26" id="26"/>
          <p:cNvGrpSpPr/>
          <p:nvPr/>
        </p:nvGrpSpPr>
        <p:grpSpPr>
          <a:xfrm rot="0">
            <a:off x="12683773" y="5141696"/>
            <a:ext cx="1896112" cy="847064"/>
            <a:chOff x="0" y="0"/>
            <a:chExt cx="909707" cy="406400"/>
          </a:xfrm>
        </p:grpSpPr>
        <p:sp>
          <p:nvSpPr>
            <p:cNvPr name="Freeform 27" id="27"/>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28" id="28"/>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rPr>
                <a:t>21st C.</a:t>
              </a:r>
            </a:p>
          </p:txBody>
        </p:sp>
      </p:grpSp>
      <p:grpSp>
        <p:nvGrpSpPr>
          <p:cNvPr name="Group 29" id="29"/>
          <p:cNvGrpSpPr/>
          <p:nvPr/>
        </p:nvGrpSpPr>
        <p:grpSpPr>
          <a:xfrm rot="0">
            <a:off x="2699912" y="7259750"/>
            <a:ext cx="2430574" cy="1105559"/>
            <a:chOff x="0" y="0"/>
            <a:chExt cx="689010" cy="313400"/>
          </a:xfrm>
        </p:grpSpPr>
        <p:sp>
          <p:nvSpPr>
            <p:cNvPr name="Freeform 30" id="30"/>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1" id="31"/>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32" id="32"/>
          <p:cNvSpPr/>
          <p:nvPr/>
        </p:nvSpPr>
        <p:spPr>
          <a:xfrm rot="-5400000">
            <a:off x="6019603" y="7145007"/>
            <a:ext cx="1990749" cy="0"/>
          </a:xfrm>
          <a:prstGeom prst="line">
            <a:avLst/>
          </a:prstGeom>
          <a:ln cap="flat" w="9525">
            <a:solidFill>
              <a:srgbClr val="CCBD00"/>
            </a:solidFill>
            <a:prstDash val="solid"/>
            <a:headEnd type="none" len="sm" w="sm"/>
            <a:tailEnd type="none" len="sm" w="sm"/>
          </a:ln>
        </p:spPr>
      </p:sp>
      <p:grpSp>
        <p:nvGrpSpPr>
          <p:cNvPr name="Group 33" id="33"/>
          <p:cNvGrpSpPr/>
          <p:nvPr/>
        </p:nvGrpSpPr>
        <p:grpSpPr>
          <a:xfrm rot="0">
            <a:off x="5742744" y="7258008"/>
            <a:ext cx="2430574" cy="1105559"/>
            <a:chOff x="0" y="0"/>
            <a:chExt cx="689010" cy="313400"/>
          </a:xfrm>
        </p:grpSpPr>
        <p:sp>
          <p:nvSpPr>
            <p:cNvPr name="Freeform 34" id="34"/>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5" id="35"/>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36" id="36"/>
          <p:cNvSpPr/>
          <p:nvPr/>
        </p:nvSpPr>
        <p:spPr>
          <a:xfrm rot="-5400000">
            <a:off x="9399013" y="7144136"/>
            <a:ext cx="1990749" cy="0"/>
          </a:xfrm>
          <a:prstGeom prst="line">
            <a:avLst/>
          </a:prstGeom>
          <a:ln cap="flat" w="9525">
            <a:solidFill>
              <a:srgbClr val="CCBD00"/>
            </a:solidFill>
            <a:prstDash val="solid"/>
            <a:headEnd type="none" len="sm" w="sm"/>
            <a:tailEnd type="none" len="sm" w="sm"/>
          </a:ln>
        </p:spPr>
      </p:sp>
      <p:grpSp>
        <p:nvGrpSpPr>
          <p:cNvPr name="Group 37" id="37"/>
          <p:cNvGrpSpPr/>
          <p:nvPr/>
        </p:nvGrpSpPr>
        <p:grpSpPr>
          <a:xfrm rot="0">
            <a:off x="9219289" y="7258879"/>
            <a:ext cx="2430574" cy="1105559"/>
            <a:chOff x="0" y="0"/>
            <a:chExt cx="689010" cy="313400"/>
          </a:xfrm>
        </p:grpSpPr>
        <p:sp>
          <p:nvSpPr>
            <p:cNvPr name="Freeform 38" id="38"/>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9" id="39"/>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0" id="40"/>
          <p:cNvSpPr/>
          <p:nvPr/>
        </p:nvSpPr>
        <p:spPr>
          <a:xfrm rot="-5400000">
            <a:off x="12630232" y="7143265"/>
            <a:ext cx="1990749" cy="0"/>
          </a:xfrm>
          <a:prstGeom prst="line">
            <a:avLst/>
          </a:prstGeom>
          <a:ln cap="flat" w="9525">
            <a:solidFill>
              <a:srgbClr val="CCBD00"/>
            </a:solidFill>
            <a:prstDash val="solid"/>
            <a:headEnd type="none" len="sm" w="sm"/>
            <a:tailEnd type="none" len="sm" w="sm"/>
          </a:ln>
        </p:spPr>
      </p:sp>
      <p:grpSp>
        <p:nvGrpSpPr>
          <p:cNvPr name="Group 41" id="41"/>
          <p:cNvGrpSpPr/>
          <p:nvPr/>
        </p:nvGrpSpPr>
        <p:grpSpPr>
          <a:xfrm rot="0">
            <a:off x="12416542" y="7258008"/>
            <a:ext cx="2430574" cy="1105559"/>
            <a:chOff x="0" y="0"/>
            <a:chExt cx="689010" cy="313400"/>
          </a:xfrm>
        </p:grpSpPr>
        <p:sp>
          <p:nvSpPr>
            <p:cNvPr name="Freeform 42" id="42"/>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43" id="43"/>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4" id="44"/>
          <p:cNvSpPr/>
          <p:nvPr/>
        </p:nvSpPr>
        <p:spPr>
          <a:xfrm rot="-5400000">
            <a:off x="4515915" y="3981569"/>
            <a:ext cx="1990749" cy="0"/>
          </a:xfrm>
          <a:prstGeom prst="line">
            <a:avLst/>
          </a:prstGeom>
          <a:ln cap="flat" w="9525">
            <a:solidFill>
              <a:srgbClr val="CCBD00"/>
            </a:solidFill>
            <a:prstDash val="solid"/>
            <a:headEnd type="none" len="sm" w="sm"/>
            <a:tailEnd type="none" len="sm" w="sm"/>
          </a:ln>
        </p:spPr>
      </p:sp>
      <p:grpSp>
        <p:nvGrpSpPr>
          <p:cNvPr name="Group 45" id="45"/>
          <p:cNvGrpSpPr/>
          <p:nvPr/>
        </p:nvGrpSpPr>
        <p:grpSpPr>
          <a:xfrm rot="0">
            <a:off x="4302224" y="2763329"/>
            <a:ext cx="2430574" cy="1105559"/>
            <a:chOff x="0" y="0"/>
            <a:chExt cx="689010" cy="313400"/>
          </a:xfrm>
        </p:grpSpPr>
        <p:sp>
          <p:nvSpPr>
            <p:cNvPr name="Freeform 46" id="46"/>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47" id="47"/>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8" id="48"/>
          <p:cNvSpPr/>
          <p:nvPr/>
        </p:nvSpPr>
        <p:spPr>
          <a:xfrm rot="-5400000">
            <a:off x="7770461" y="3981569"/>
            <a:ext cx="1990749" cy="0"/>
          </a:xfrm>
          <a:prstGeom prst="line">
            <a:avLst/>
          </a:prstGeom>
          <a:ln cap="flat" w="9525">
            <a:solidFill>
              <a:srgbClr val="CCBD00"/>
            </a:solidFill>
            <a:prstDash val="solid"/>
            <a:headEnd type="none" len="sm" w="sm"/>
            <a:tailEnd type="none" len="sm" w="sm"/>
          </a:ln>
        </p:spPr>
      </p:sp>
      <p:grpSp>
        <p:nvGrpSpPr>
          <p:cNvPr name="Group 49" id="49"/>
          <p:cNvGrpSpPr/>
          <p:nvPr/>
        </p:nvGrpSpPr>
        <p:grpSpPr>
          <a:xfrm rot="0">
            <a:off x="7556771" y="2763329"/>
            <a:ext cx="2430574" cy="1105559"/>
            <a:chOff x="0" y="0"/>
            <a:chExt cx="689010" cy="313400"/>
          </a:xfrm>
        </p:grpSpPr>
        <p:sp>
          <p:nvSpPr>
            <p:cNvPr name="Freeform 50" id="50"/>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51" id="51"/>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52" id="52"/>
          <p:cNvSpPr/>
          <p:nvPr/>
        </p:nvSpPr>
        <p:spPr>
          <a:xfrm rot="-5400000">
            <a:off x="10997433" y="3977170"/>
            <a:ext cx="1990749" cy="0"/>
          </a:xfrm>
          <a:prstGeom prst="line">
            <a:avLst/>
          </a:prstGeom>
          <a:ln cap="flat" w="9525">
            <a:solidFill>
              <a:srgbClr val="CCBD00"/>
            </a:solidFill>
            <a:prstDash val="solid"/>
            <a:headEnd type="none" len="sm" w="sm"/>
            <a:tailEnd type="none" len="sm" w="sm"/>
          </a:ln>
        </p:spPr>
      </p:sp>
      <p:grpSp>
        <p:nvGrpSpPr>
          <p:cNvPr name="Group 53" id="53"/>
          <p:cNvGrpSpPr/>
          <p:nvPr/>
        </p:nvGrpSpPr>
        <p:grpSpPr>
          <a:xfrm rot="0">
            <a:off x="10783743" y="2758930"/>
            <a:ext cx="2430574" cy="1105559"/>
            <a:chOff x="0" y="0"/>
            <a:chExt cx="689010" cy="313400"/>
          </a:xfrm>
        </p:grpSpPr>
        <p:sp>
          <p:nvSpPr>
            <p:cNvPr name="Freeform 54" id="54"/>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55" id="55"/>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Freeform 56" id="56"/>
          <p:cNvSpPr/>
          <p:nvPr/>
        </p:nvSpPr>
        <p:spPr>
          <a:xfrm flipH="false" flipV="false" rot="0">
            <a:off x="13214317" y="78348"/>
            <a:ext cx="1974303" cy="1717644"/>
          </a:xfrm>
          <a:custGeom>
            <a:avLst/>
            <a:gdLst/>
            <a:ahLst/>
            <a:cxnLst/>
            <a:rect r="r" b="b" t="t" l="l"/>
            <a:pathLst>
              <a:path h="1717644" w="1974303">
                <a:moveTo>
                  <a:pt x="0" y="0"/>
                </a:moveTo>
                <a:lnTo>
                  <a:pt x="1974304" y="0"/>
                </a:lnTo>
                <a:lnTo>
                  <a:pt x="1974304" y="1717644"/>
                </a:lnTo>
                <a:lnTo>
                  <a:pt x="0" y="17176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7" id="57"/>
          <p:cNvSpPr/>
          <p:nvPr/>
        </p:nvSpPr>
        <p:spPr>
          <a:xfrm flipH="false" flipV="false" rot="0">
            <a:off x="2301273" y="316409"/>
            <a:ext cx="2747573" cy="1064685"/>
          </a:xfrm>
          <a:custGeom>
            <a:avLst/>
            <a:gdLst/>
            <a:ahLst/>
            <a:cxnLst/>
            <a:rect r="r" b="b" t="t" l="l"/>
            <a:pathLst>
              <a:path h="1064685" w="2747573">
                <a:moveTo>
                  <a:pt x="0" y="0"/>
                </a:moveTo>
                <a:lnTo>
                  <a:pt x="2747573" y="0"/>
                </a:lnTo>
                <a:lnTo>
                  <a:pt x="2747573" y="1064684"/>
                </a:lnTo>
                <a:lnTo>
                  <a:pt x="0" y="10646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8" id="58"/>
          <p:cNvGrpSpPr/>
          <p:nvPr/>
        </p:nvGrpSpPr>
        <p:grpSpPr>
          <a:xfrm rot="0">
            <a:off x="5714679" y="326898"/>
            <a:ext cx="6117670" cy="1220546"/>
            <a:chOff x="0" y="0"/>
            <a:chExt cx="1712560" cy="341676"/>
          </a:xfrm>
        </p:grpSpPr>
        <p:sp>
          <p:nvSpPr>
            <p:cNvPr name="Freeform 59" id="59"/>
            <p:cNvSpPr/>
            <p:nvPr/>
          </p:nvSpPr>
          <p:spPr>
            <a:xfrm flipH="false" flipV="false" rot="0">
              <a:off x="0" y="0"/>
              <a:ext cx="1712560" cy="341676"/>
            </a:xfrm>
            <a:custGeom>
              <a:avLst/>
              <a:gdLst/>
              <a:ahLst/>
              <a:cxnLst/>
              <a:rect r="r" b="b" t="t" l="l"/>
              <a:pathLst>
                <a:path h="341676" w="1712560">
                  <a:moveTo>
                    <a:pt x="5062" y="0"/>
                  </a:moveTo>
                  <a:lnTo>
                    <a:pt x="1707498" y="0"/>
                  </a:lnTo>
                  <a:cubicBezTo>
                    <a:pt x="1710294" y="0"/>
                    <a:pt x="1712560" y="2266"/>
                    <a:pt x="1712560" y="5062"/>
                  </a:cubicBezTo>
                  <a:lnTo>
                    <a:pt x="1712560" y="336614"/>
                  </a:lnTo>
                  <a:cubicBezTo>
                    <a:pt x="1712560" y="337956"/>
                    <a:pt x="1712027" y="339244"/>
                    <a:pt x="1711078" y="340193"/>
                  </a:cubicBezTo>
                  <a:cubicBezTo>
                    <a:pt x="1710128" y="341142"/>
                    <a:pt x="1708841" y="341676"/>
                    <a:pt x="1707498" y="341676"/>
                  </a:cubicBezTo>
                  <a:lnTo>
                    <a:pt x="5062" y="341676"/>
                  </a:lnTo>
                  <a:cubicBezTo>
                    <a:pt x="2266" y="341676"/>
                    <a:pt x="0" y="339409"/>
                    <a:pt x="0" y="336614"/>
                  </a:cubicBezTo>
                  <a:lnTo>
                    <a:pt x="0" y="5062"/>
                  </a:lnTo>
                  <a:cubicBezTo>
                    <a:pt x="0" y="2266"/>
                    <a:pt x="2266" y="0"/>
                    <a:pt x="5062" y="0"/>
                  </a:cubicBezTo>
                  <a:close/>
                </a:path>
              </a:pathLst>
            </a:custGeom>
            <a:solidFill>
              <a:srgbClr val="CCBD00"/>
            </a:solidFill>
          </p:spPr>
        </p:sp>
        <p:sp>
          <p:nvSpPr>
            <p:cNvPr name="TextBox 60" id="60"/>
            <p:cNvSpPr txBox="true"/>
            <p:nvPr/>
          </p:nvSpPr>
          <p:spPr>
            <a:xfrm>
              <a:off x="0" y="-47625"/>
              <a:ext cx="1712560" cy="389301"/>
            </a:xfrm>
            <a:prstGeom prst="rect">
              <a:avLst/>
            </a:prstGeom>
          </p:spPr>
          <p:txBody>
            <a:bodyPr anchor="ctr" rtlCol="false" tIns="67211" lIns="67211" bIns="67211" rIns="67211"/>
            <a:lstStyle/>
            <a:p>
              <a:pPr algn="ctr">
                <a:lnSpc>
                  <a:spcPts val="3551"/>
                </a:lnSpc>
              </a:pPr>
              <a:r>
                <a:rPr lang="en-US" sz="2573" spc="252">
                  <a:solidFill>
                    <a:srgbClr val="FFFFFF"/>
                  </a:solidFill>
                  <a:latin typeface="Questrial"/>
                </a:rPr>
                <a:t>PATTERNS OF CHANGE:</a:t>
              </a:r>
            </a:p>
            <a:p>
              <a:pPr algn="ctr">
                <a:lnSpc>
                  <a:spcPts val="3551"/>
                </a:lnSpc>
              </a:pPr>
              <a:r>
                <a:rPr lang="en-US" sz="2573" spc="252">
                  <a:solidFill>
                    <a:srgbClr val="FFFFFF"/>
                  </a:solidFill>
                  <a:latin typeface="Questrial"/>
                </a:rPr>
                <a:t>CRIME AND PUNISHMENT</a:t>
              </a:r>
            </a:p>
          </p:txBody>
        </p:sp>
      </p:grpSp>
      <p:sp>
        <p:nvSpPr>
          <p:cNvPr name="Freeform 61" id="61"/>
          <p:cNvSpPr/>
          <p:nvPr/>
        </p:nvSpPr>
        <p:spPr>
          <a:xfrm flipH="false" flipV="false" rot="0">
            <a:off x="3223122" y="8365309"/>
            <a:ext cx="1321774" cy="1293591"/>
          </a:xfrm>
          <a:custGeom>
            <a:avLst/>
            <a:gdLst/>
            <a:ahLst/>
            <a:cxnLst/>
            <a:rect r="r" b="b" t="t" l="l"/>
            <a:pathLst>
              <a:path h="1293591" w="1321774">
                <a:moveTo>
                  <a:pt x="0" y="0"/>
                </a:moveTo>
                <a:lnTo>
                  <a:pt x="1321773" y="0"/>
                </a:lnTo>
                <a:lnTo>
                  <a:pt x="1321773" y="1293591"/>
                </a:lnTo>
                <a:lnTo>
                  <a:pt x="0" y="1293591"/>
                </a:lnTo>
                <a:lnTo>
                  <a:pt x="0" y="0"/>
                </a:lnTo>
                <a:close/>
              </a:path>
            </a:pathLst>
          </a:custGeom>
          <a:blipFill>
            <a:blip r:embed="rId6"/>
            <a:stretch>
              <a:fillRect l="0" t="0" r="0" b="0"/>
            </a:stretch>
          </a:blipFill>
        </p:spPr>
      </p:sp>
      <p:sp>
        <p:nvSpPr>
          <p:cNvPr name="Freeform 62" id="62"/>
          <p:cNvSpPr/>
          <p:nvPr/>
        </p:nvSpPr>
        <p:spPr>
          <a:xfrm flipH="false" flipV="false" rot="0">
            <a:off x="2764556" y="2470459"/>
            <a:ext cx="1049088" cy="2512785"/>
          </a:xfrm>
          <a:custGeom>
            <a:avLst/>
            <a:gdLst/>
            <a:ahLst/>
            <a:cxnLst/>
            <a:rect r="r" b="b" t="t" l="l"/>
            <a:pathLst>
              <a:path h="2512785" w="1049088">
                <a:moveTo>
                  <a:pt x="0" y="0"/>
                </a:moveTo>
                <a:lnTo>
                  <a:pt x="1049088" y="0"/>
                </a:lnTo>
                <a:lnTo>
                  <a:pt x="1049088" y="2512786"/>
                </a:lnTo>
                <a:lnTo>
                  <a:pt x="0" y="25127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3" id="63"/>
          <p:cNvSpPr/>
          <p:nvPr/>
        </p:nvSpPr>
        <p:spPr>
          <a:xfrm flipH="false" flipV="false" rot="0">
            <a:off x="7066103" y="3864489"/>
            <a:ext cx="1515797" cy="1261901"/>
          </a:xfrm>
          <a:custGeom>
            <a:avLst/>
            <a:gdLst/>
            <a:ahLst/>
            <a:cxnLst/>
            <a:rect r="r" b="b" t="t" l="l"/>
            <a:pathLst>
              <a:path h="1261901" w="1515797">
                <a:moveTo>
                  <a:pt x="0" y="0"/>
                </a:moveTo>
                <a:lnTo>
                  <a:pt x="1515798" y="0"/>
                </a:lnTo>
                <a:lnTo>
                  <a:pt x="1515798" y="1261901"/>
                </a:lnTo>
                <a:lnTo>
                  <a:pt x="0" y="12619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4" id="64"/>
          <p:cNvSpPr/>
          <p:nvPr/>
        </p:nvSpPr>
        <p:spPr>
          <a:xfrm flipH="false" flipV="false" rot="0">
            <a:off x="9131686" y="3887668"/>
            <a:ext cx="1176857" cy="1254028"/>
          </a:xfrm>
          <a:custGeom>
            <a:avLst/>
            <a:gdLst/>
            <a:ahLst/>
            <a:cxnLst/>
            <a:rect r="r" b="b" t="t" l="l"/>
            <a:pathLst>
              <a:path h="1254028" w="1176857">
                <a:moveTo>
                  <a:pt x="0" y="0"/>
                </a:moveTo>
                <a:lnTo>
                  <a:pt x="1176857" y="0"/>
                </a:lnTo>
                <a:lnTo>
                  <a:pt x="1176857" y="1254028"/>
                </a:lnTo>
                <a:lnTo>
                  <a:pt x="0" y="1254028"/>
                </a:lnTo>
                <a:lnTo>
                  <a:pt x="0" y="0"/>
                </a:lnTo>
                <a:close/>
              </a:path>
            </a:pathLst>
          </a:custGeom>
          <a:blipFill>
            <a:blip r:embed="rId11"/>
            <a:stretch>
              <a:fillRect l="-13008" t="-10205" r="-12018" b="-16152"/>
            </a:stretch>
          </a:blipFill>
        </p:spPr>
      </p:sp>
      <p:sp>
        <p:nvSpPr>
          <p:cNvPr name="Freeform 65" id="65"/>
          <p:cNvSpPr/>
          <p:nvPr/>
        </p:nvSpPr>
        <p:spPr>
          <a:xfrm flipH="false" flipV="false" rot="0">
            <a:off x="10434576" y="3960713"/>
            <a:ext cx="1487164" cy="1107937"/>
          </a:xfrm>
          <a:custGeom>
            <a:avLst/>
            <a:gdLst/>
            <a:ahLst/>
            <a:cxnLst/>
            <a:rect r="r" b="b" t="t" l="l"/>
            <a:pathLst>
              <a:path h="1107937" w="1487164">
                <a:moveTo>
                  <a:pt x="0" y="0"/>
                </a:moveTo>
                <a:lnTo>
                  <a:pt x="1487164" y="0"/>
                </a:lnTo>
                <a:lnTo>
                  <a:pt x="1487164" y="1107937"/>
                </a:lnTo>
                <a:lnTo>
                  <a:pt x="0" y="11079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6" id="66"/>
          <p:cNvSpPr/>
          <p:nvPr/>
        </p:nvSpPr>
        <p:spPr>
          <a:xfrm flipH="false" flipV="false" rot="0">
            <a:off x="13296811" y="2238947"/>
            <a:ext cx="1928955" cy="2800661"/>
          </a:xfrm>
          <a:custGeom>
            <a:avLst/>
            <a:gdLst/>
            <a:ahLst/>
            <a:cxnLst/>
            <a:rect r="r" b="b" t="t" l="l"/>
            <a:pathLst>
              <a:path h="2800661" w="1928955">
                <a:moveTo>
                  <a:pt x="0" y="0"/>
                </a:moveTo>
                <a:lnTo>
                  <a:pt x="1928955" y="0"/>
                </a:lnTo>
                <a:lnTo>
                  <a:pt x="1928955" y="2800660"/>
                </a:lnTo>
                <a:lnTo>
                  <a:pt x="0" y="28006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7" id="67"/>
          <p:cNvSpPr/>
          <p:nvPr/>
        </p:nvSpPr>
        <p:spPr>
          <a:xfrm flipH="false" flipV="false" rot="0">
            <a:off x="6357309" y="8350155"/>
            <a:ext cx="1302735" cy="1282402"/>
          </a:xfrm>
          <a:custGeom>
            <a:avLst/>
            <a:gdLst/>
            <a:ahLst/>
            <a:cxnLst/>
            <a:rect r="r" b="b" t="t" l="l"/>
            <a:pathLst>
              <a:path h="1282402" w="1302735">
                <a:moveTo>
                  <a:pt x="0" y="0"/>
                </a:moveTo>
                <a:lnTo>
                  <a:pt x="1302735" y="0"/>
                </a:lnTo>
                <a:lnTo>
                  <a:pt x="1302735" y="1282402"/>
                </a:lnTo>
                <a:lnTo>
                  <a:pt x="0" y="1282402"/>
                </a:lnTo>
                <a:lnTo>
                  <a:pt x="0" y="0"/>
                </a:lnTo>
                <a:close/>
              </a:path>
            </a:pathLst>
          </a:custGeom>
          <a:blipFill>
            <a:blip r:embed="rId16"/>
            <a:stretch>
              <a:fillRect l="-48133" t="0" r="-48745" b="0"/>
            </a:stretch>
          </a:blipFill>
        </p:spPr>
      </p:sp>
      <p:sp>
        <p:nvSpPr>
          <p:cNvPr name="Freeform 68" id="68"/>
          <p:cNvSpPr/>
          <p:nvPr/>
        </p:nvSpPr>
        <p:spPr>
          <a:xfrm flipH="false" flipV="false" rot="0">
            <a:off x="9567861" y="8365309"/>
            <a:ext cx="1640451" cy="1267249"/>
          </a:xfrm>
          <a:custGeom>
            <a:avLst/>
            <a:gdLst/>
            <a:ahLst/>
            <a:cxnLst/>
            <a:rect r="r" b="b" t="t" l="l"/>
            <a:pathLst>
              <a:path h="1267249" w="1640451">
                <a:moveTo>
                  <a:pt x="0" y="0"/>
                </a:moveTo>
                <a:lnTo>
                  <a:pt x="1640451" y="0"/>
                </a:lnTo>
                <a:lnTo>
                  <a:pt x="1640451" y="1267248"/>
                </a:lnTo>
                <a:lnTo>
                  <a:pt x="0" y="12672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69" id="69"/>
          <p:cNvSpPr/>
          <p:nvPr/>
        </p:nvSpPr>
        <p:spPr>
          <a:xfrm flipH="false" flipV="false" rot="3530770">
            <a:off x="12210833" y="5820059"/>
            <a:ext cx="651765" cy="1715170"/>
          </a:xfrm>
          <a:custGeom>
            <a:avLst/>
            <a:gdLst/>
            <a:ahLst/>
            <a:cxnLst/>
            <a:rect r="r" b="b" t="t" l="l"/>
            <a:pathLst>
              <a:path h="1715170" w="651765">
                <a:moveTo>
                  <a:pt x="0" y="0"/>
                </a:moveTo>
                <a:lnTo>
                  <a:pt x="651765" y="0"/>
                </a:lnTo>
                <a:lnTo>
                  <a:pt x="651765" y="1715171"/>
                </a:lnTo>
                <a:lnTo>
                  <a:pt x="0" y="171517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70" id="70"/>
          <p:cNvSpPr/>
          <p:nvPr/>
        </p:nvSpPr>
        <p:spPr>
          <a:xfrm flipH="false" flipV="false" rot="0">
            <a:off x="14085204" y="5815139"/>
            <a:ext cx="833393" cy="1124059"/>
          </a:xfrm>
          <a:custGeom>
            <a:avLst/>
            <a:gdLst/>
            <a:ahLst/>
            <a:cxnLst/>
            <a:rect r="r" b="b" t="t" l="l"/>
            <a:pathLst>
              <a:path h="1124059" w="833393">
                <a:moveTo>
                  <a:pt x="0" y="0"/>
                </a:moveTo>
                <a:lnTo>
                  <a:pt x="833394" y="0"/>
                </a:lnTo>
                <a:lnTo>
                  <a:pt x="833394" y="1124059"/>
                </a:lnTo>
                <a:lnTo>
                  <a:pt x="0" y="112405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71" id="71"/>
          <p:cNvSpPr/>
          <p:nvPr/>
        </p:nvSpPr>
        <p:spPr>
          <a:xfrm flipH="false" flipV="false" rot="0">
            <a:off x="13341375" y="8401871"/>
            <a:ext cx="1487659" cy="1178970"/>
          </a:xfrm>
          <a:custGeom>
            <a:avLst/>
            <a:gdLst/>
            <a:ahLst/>
            <a:cxnLst/>
            <a:rect r="r" b="b" t="t" l="l"/>
            <a:pathLst>
              <a:path h="1178970" w="1487659">
                <a:moveTo>
                  <a:pt x="0" y="0"/>
                </a:moveTo>
                <a:lnTo>
                  <a:pt x="1487659" y="0"/>
                </a:lnTo>
                <a:lnTo>
                  <a:pt x="1487659" y="1178970"/>
                </a:lnTo>
                <a:lnTo>
                  <a:pt x="0" y="117897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72" id="72"/>
          <p:cNvSpPr/>
          <p:nvPr/>
        </p:nvSpPr>
        <p:spPr>
          <a:xfrm flipH="false" flipV="false" rot="0">
            <a:off x="11726094" y="8365309"/>
            <a:ext cx="1209721" cy="1318497"/>
          </a:xfrm>
          <a:custGeom>
            <a:avLst/>
            <a:gdLst/>
            <a:ahLst/>
            <a:cxnLst/>
            <a:rect r="r" b="b" t="t" l="l"/>
            <a:pathLst>
              <a:path h="1318497" w="1209721">
                <a:moveTo>
                  <a:pt x="0" y="0"/>
                </a:moveTo>
                <a:lnTo>
                  <a:pt x="1209721" y="0"/>
                </a:lnTo>
                <a:lnTo>
                  <a:pt x="1209721" y="1318497"/>
                </a:lnTo>
                <a:lnTo>
                  <a:pt x="0" y="1318497"/>
                </a:lnTo>
                <a:lnTo>
                  <a:pt x="0" y="0"/>
                </a:lnTo>
                <a:close/>
              </a:path>
            </a:pathLst>
          </a:custGeom>
          <a:blipFill>
            <a:blip r:embed="rId25"/>
            <a:stretch>
              <a:fillRect l="0" t="0" r="0" b="0"/>
            </a:stretch>
          </a:blipFill>
        </p:spPr>
      </p:sp>
      <p:sp>
        <p:nvSpPr>
          <p:cNvPr name="Freeform 73" id="73"/>
          <p:cNvSpPr/>
          <p:nvPr/>
        </p:nvSpPr>
        <p:spPr>
          <a:xfrm flipH="false" flipV="false" rot="0">
            <a:off x="2405648" y="111342"/>
            <a:ext cx="2724838" cy="1474818"/>
          </a:xfrm>
          <a:custGeom>
            <a:avLst/>
            <a:gdLst/>
            <a:ahLst/>
            <a:cxnLst/>
            <a:rect r="r" b="b" t="t" l="l"/>
            <a:pathLst>
              <a:path h="1474818" w="2724838">
                <a:moveTo>
                  <a:pt x="0" y="0"/>
                </a:moveTo>
                <a:lnTo>
                  <a:pt x="2724838" y="0"/>
                </a:lnTo>
                <a:lnTo>
                  <a:pt x="2724838" y="1474818"/>
                </a:lnTo>
                <a:lnTo>
                  <a:pt x="0" y="147481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74" id="74"/>
          <p:cNvSpPr txBox="true"/>
          <p:nvPr/>
        </p:nvSpPr>
        <p:spPr>
          <a:xfrm rot="0">
            <a:off x="4417644" y="2867566"/>
            <a:ext cx="2190385" cy="905678"/>
          </a:xfrm>
          <a:prstGeom prst="rect">
            <a:avLst/>
          </a:prstGeom>
        </p:spPr>
        <p:txBody>
          <a:bodyPr anchor="t" rtlCol="false" tIns="0" lIns="0" bIns="0" rIns="0">
            <a:spAutoFit/>
          </a:bodyPr>
          <a:lstStyle/>
          <a:p>
            <a:pPr algn="ctr" marL="0" indent="0" lvl="0">
              <a:lnSpc>
                <a:spcPts val="1825"/>
              </a:lnSpc>
              <a:spcBef>
                <a:spcPct val="0"/>
              </a:spcBef>
            </a:pPr>
            <a:r>
              <a:rPr lang="en-US" sz="1323" spc="129">
                <a:solidFill>
                  <a:srgbClr val="CCBD00"/>
                </a:solidFill>
                <a:latin typeface="Raleway Bold"/>
              </a:rPr>
              <a:t>Romans invade Britain</a:t>
            </a:r>
            <a:r>
              <a:rPr lang="en-US" sz="1323" spc="129">
                <a:solidFill>
                  <a:srgbClr val="000000"/>
                </a:solidFill>
                <a:latin typeface="Raleway Bold"/>
              </a:rPr>
              <a:t> </a:t>
            </a:r>
            <a:r>
              <a:rPr lang="en-US" sz="1323" spc="129">
                <a:solidFill>
                  <a:srgbClr val="000000"/>
                </a:solidFill>
                <a:latin typeface="Raleway"/>
              </a:rPr>
              <a:t>- legionaries are responsible for finding criminals.</a:t>
            </a:r>
          </a:p>
        </p:txBody>
      </p:sp>
      <p:sp>
        <p:nvSpPr>
          <p:cNvPr name="TextBox 75" id="75"/>
          <p:cNvSpPr txBox="true"/>
          <p:nvPr/>
        </p:nvSpPr>
        <p:spPr>
          <a:xfrm rot="0">
            <a:off x="7676866" y="2867566"/>
            <a:ext cx="2190385" cy="905678"/>
          </a:xfrm>
          <a:prstGeom prst="rect">
            <a:avLst/>
          </a:prstGeom>
        </p:spPr>
        <p:txBody>
          <a:bodyPr anchor="t" rtlCol="false" tIns="0" lIns="0" bIns="0" rIns="0">
            <a:spAutoFit/>
          </a:bodyPr>
          <a:lstStyle/>
          <a:p>
            <a:pPr algn="ctr" marL="0" indent="0" lvl="0">
              <a:lnSpc>
                <a:spcPts val="1825"/>
              </a:lnSpc>
              <a:spcBef>
                <a:spcPct val="0"/>
              </a:spcBef>
            </a:pPr>
            <a:r>
              <a:rPr lang="en-US" sz="1323" spc="129">
                <a:solidFill>
                  <a:srgbClr val="CCBD00"/>
                </a:solidFill>
                <a:latin typeface="Raleway Bold"/>
              </a:rPr>
              <a:t>Highwaymen </a:t>
            </a:r>
            <a:r>
              <a:rPr lang="en-US" sz="1323" spc="129">
                <a:solidFill>
                  <a:srgbClr val="000000"/>
                </a:solidFill>
                <a:latin typeface="Raleway"/>
              </a:rPr>
              <a:t>- the invention of the </a:t>
            </a:r>
            <a:r>
              <a:rPr lang="en-US" sz="1323" spc="129">
                <a:solidFill>
                  <a:srgbClr val="CCBD00"/>
                </a:solidFill>
                <a:latin typeface="Raleway Bold"/>
              </a:rPr>
              <a:t>pistol </a:t>
            </a:r>
            <a:r>
              <a:rPr lang="en-US" sz="1323" spc="129">
                <a:solidFill>
                  <a:srgbClr val="000000"/>
                </a:solidFill>
                <a:latin typeface="Raleway"/>
              </a:rPr>
              <a:t>allowed Highwaymen to threaten traders</a:t>
            </a:r>
          </a:p>
        </p:txBody>
      </p:sp>
      <p:sp>
        <p:nvSpPr>
          <p:cNvPr name="TextBox 76" id="76"/>
          <p:cNvSpPr txBox="true"/>
          <p:nvPr/>
        </p:nvSpPr>
        <p:spPr>
          <a:xfrm rot="0">
            <a:off x="10891393" y="2867566"/>
            <a:ext cx="2190385" cy="678841"/>
          </a:xfrm>
          <a:prstGeom prst="rect">
            <a:avLst/>
          </a:prstGeom>
        </p:spPr>
        <p:txBody>
          <a:bodyPr anchor="t" rtlCol="false" tIns="0" lIns="0" bIns="0" rIns="0">
            <a:spAutoFit/>
          </a:bodyPr>
          <a:lstStyle/>
          <a:p>
            <a:pPr algn="ctr" marL="0" indent="0" lvl="0">
              <a:lnSpc>
                <a:spcPts val="1825"/>
              </a:lnSpc>
              <a:spcBef>
                <a:spcPct val="0"/>
              </a:spcBef>
            </a:pPr>
            <a:r>
              <a:rPr lang="en-US" sz="1323" spc="129">
                <a:solidFill>
                  <a:srgbClr val="CCBD00"/>
                </a:solidFill>
                <a:latin typeface="Raleway Bold"/>
              </a:rPr>
              <a:t>Police </a:t>
            </a:r>
            <a:r>
              <a:rPr lang="en-US" sz="1323" spc="129">
                <a:solidFill>
                  <a:srgbClr val="000000"/>
                </a:solidFill>
                <a:latin typeface="Raleway"/>
              </a:rPr>
              <a:t>('Bobbies' or 'Peelers') set up by </a:t>
            </a:r>
            <a:r>
              <a:rPr lang="en-US" sz="1323" spc="129">
                <a:solidFill>
                  <a:srgbClr val="CCBD00"/>
                </a:solidFill>
                <a:latin typeface="Raleway Bold"/>
              </a:rPr>
              <a:t>Sir Robert Peel</a:t>
            </a:r>
            <a:r>
              <a:rPr lang="en-US" sz="1323" spc="129">
                <a:solidFill>
                  <a:srgbClr val="CCBD00"/>
                </a:solidFill>
                <a:latin typeface="Raleway"/>
              </a:rPr>
              <a:t>.</a:t>
            </a:r>
          </a:p>
        </p:txBody>
      </p:sp>
      <p:sp>
        <p:nvSpPr>
          <p:cNvPr name="TextBox 77" id="77"/>
          <p:cNvSpPr txBox="true"/>
          <p:nvPr/>
        </p:nvSpPr>
        <p:spPr>
          <a:xfrm rot="0">
            <a:off x="2810104" y="7371615"/>
            <a:ext cx="2190385" cy="807886"/>
          </a:xfrm>
          <a:prstGeom prst="rect">
            <a:avLst/>
          </a:prstGeom>
        </p:spPr>
        <p:txBody>
          <a:bodyPr anchor="t" rtlCol="false" tIns="0" lIns="0" bIns="0" rIns="0">
            <a:spAutoFit/>
          </a:bodyPr>
          <a:lstStyle/>
          <a:p>
            <a:pPr algn="ctr" marL="0" indent="0" lvl="0">
              <a:lnSpc>
                <a:spcPts val="1643"/>
              </a:lnSpc>
              <a:spcBef>
                <a:spcPct val="0"/>
              </a:spcBef>
            </a:pPr>
            <a:r>
              <a:rPr lang="en-US" sz="1190" spc="116">
                <a:solidFill>
                  <a:srgbClr val="CCBD00"/>
                </a:solidFill>
                <a:latin typeface="Raleway Bold"/>
              </a:rPr>
              <a:t>Twelve Tables</a:t>
            </a:r>
            <a:r>
              <a:rPr lang="en-US" sz="1190" spc="116">
                <a:solidFill>
                  <a:srgbClr val="000000"/>
                </a:solidFill>
                <a:latin typeface="Raleway Bold"/>
              </a:rPr>
              <a:t> - </a:t>
            </a:r>
            <a:r>
              <a:rPr lang="en-US" sz="1190" spc="116">
                <a:solidFill>
                  <a:srgbClr val="000000"/>
                </a:solidFill>
                <a:latin typeface="Raleway"/>
              </a:rPr>
              <a:t>Roman laws which outlined the basic rights for all Roman peoples</a:t>
            </a:r>
          </a:p>
        </p:txBody>
      </p:sp>
      <p:sp>
        <p:nvSpPr>
          <p:cNvPr name="TextBox 78" id="78"/>
          <p:cNvSpPr txBox="true"/>
          <p:nvPr/>
        </p:nvSpPr>
        <p:spPr>
          <a:xfrm rot="0">
            <a:off x="5862838" y="7343661"/>
            <a:ext cx="2190385" cy="905678"/>
          </a:xfrm>
          <a:prstGeom prst="rect">
            <a:avLst/>
          </a:prstGeom>
        </p:spPr>
        <p:txBody>
          <a:bodyPr anchor="t" rtlCol="false" tIns="0" lIns="0" bIns="0" rIns="0">
            <a:spAutoFit/>
          </a:bodyPr>
          <a:lstStyle/>
          <a:p>
            <a:pPr algn="ctr" marL="0" indent="0" lvl="0">
              <a:lnSpc>
                <a:spcPts val="1825"/>
              </a:lnSpc>
              <a:spcBef>
                <a:spcPct val="0"/>
              </a:spcBef>
            </a:pPr>
            <a:r>
              <a:rPr lang="en-US" sz="1323" spc="129">
                <a:solidFill>
                  <a:srgbClr val="CCBD00"/>
                </a:solidFill>
                <a:latin typeface="Raleway Bold"/>
              </a:rPr>
              <a:t>Wergild </a:t>
            </a:r>
            <a:r>
              <a:rPr lang="en-US" sz="1323" spc="129">
                <a:solidFill>
                  <a:srgbClr val="000000"/>
                </a:solidFill>
                <a:latin typeface="Raleway"/>
              </a:rPr>
              <a:t>- payment system used in Anglo-Saxon times to settle disputes</a:t>
            </a:r>
          </a:p>
        </p:txBody>
      </p:sp>
      <p:sp>
        <p:nvSpPr>
          <p:cNvPr name="TextBox 79" id="79"/>
          <p:cNvSpPr txBox="true"/>
          <p:nvPr/>
        </p:nvSpPr>
        <p:spPr>
          <a:xfrm rot="0">
            <a:off x="9339383" y="7371615"/>
            <a:ext cx="2190385" cy="807886"/>
          </a:xfrm>
          <a:prstGeom prst="rect">
            <a:avLst/>
          </a:prstGeom>
        </p:spPr>
        <p:txBody>
          <a:bodyPr anchor="t" rtlCol="false" tIns="0" lIns="0" bIns="0" rIns="0">
            <a:spAutoFit/>
          </a:bodyPr>
          <a:lstStyle/>
          <a:p>
            <a:pPr algn="ctr" marL="0" indent="0" lvl="0">
              <a:lnSpc>
                <a:spcPts val="1643"/>
              </a:lnSpc>
              <a:spcBef>
                <a:spcPct val="0"/>
              </a:spcBef>
            </a:pPr>
            <a:r>
              <a:rPr lang="en-US" sz="1190" spc="116">
                <a:solidFill>
                  <a:srgbClr val="CCBD00"/>
                </a:solidFill>
                <a:latin typeface="Raleway Bold"/>
              </a:rPr>
              <a:t>Gaols Act</a:t>
            </a:r>
            <a:r>
              <a:rPr lang="en-US" sz="1190" spc="116">
                <a:solidFill>
                  <a:srgbClr val="000000"/>
                </a:solidFill>
                <a:latin typeface="Raleway Bold"/>
              </a:rPr>
              <a:t> </a:t>
            </a:r>
            <a:r>
              <a:rPr lang="en-US" sz="1190" spc="116">
                <a:solidFill>
                  <a:srgbClr val="000000"/>
                </a:solidFill>
                <a:latin typeface="Raleway"/>
              </a:rPr>
              <a:t>start a reform of prisons while a further 90 prisons built between 1842-1877.</a:t>
            </a:r>
          </a:p>
        </p:txBody>
      </p:sp>
      <p:sp>
        <p:nvSpPr>
          <p:cNvPr name="TextBox 80" id="80"/>
          <p:cNvSpPr txBox="true"/>
          <p:nvPr/>
        </p:nvSpPr>
        <p:spPr>
          <a:xfrm rot="0">
            <a:off x="12536716" y="7319694"/>
            <a:ext cx="2190385" cy="1009519"/>
          </a:xfrm>
          <a:prstGeom prst="rect">
            <a:avLst/>
          </a:prstGeom>
        </p:spPr>
        <p:txBody>
          <a:bodyPr anchor="t" rtlCol="false" tIns="0" lIns="0" bIns="0" rIns="0">
            <a:spAutoFit/>
          </a:bodyPr>
          <a:lstStyle/>
          <a:p>
            <a:pPr algn="ctr" marL="0" indent="0" lvl="0">
              <a:lnSpc>
                <a:spcPts val="1643"/>
              </a:lnSpc>
              <a:spcBef>
                <a:spcPct val="0"/>
              </a:spcBef>
            </a:pPr>
            <a:r>
              <a:rPr lang="en-US" sz="1190" spc="116">
                <a:solidFill>
                  <a:srgbClr val="CCBD00"/>
                </a:solidFill>
                <a:latin typeface="Raleway Bold"/>
              </a:rPr>
              <a:t>DNA testing</a:t>
            </a:r>
            <a:r>
              <a:rPr lang="en-US" sz="1190" spc="116">
                <a:solidFill>
                  <a:srgbClr val="000000"/>
                </a:solidFill>
                <a:latin typeface="Raleway"/>
              </a:rPr>
              <a:t>, </a:t>
            </a:r>
            <a:r>
              <a:rPr lang="en-US" sz="1190" spc="116">
                <a:solidFill>
                  <a:srgbClr val="CCBD00"/>
                </a:solidFill>
                <a:latin typeface="Raleway Bold"/>
              </a:rPr>
              <a:t>CCTV cameras</a:t>
            </a:r>
            <a:r>
              <a:rPr lang="en-US" sz="1190" spc="116">
                <a:solidFill>
                  <a:srgbClr val="000000"/>
                </a:solidFill>
                <a:latin typeface="Raleway"/>
              </a:rPr>
              <a:t>, </a:t>
            </a:r>
            <a:r>
              <a:rPr lang="en-US" sz="1190" spc="116">
                <a:solidFill>
                  <a:srgbClr val="CCBD00"/>
                </a:solidFill>
                <a:latin typeface="Raleway Bold"/>
              </a:rPr>
              <a:t>use of fingerprints</a:t>
            </a:r>
            <a:r>
              <a:rPr lang="en-US" sz="1190" spc="116">
                <a:solidFill>
                  <a:srgbClr val="000000"/>
                </a:solidFill>
                <a:latin typeface="Raleway Bold"/>
              </a:rPr>
              <a:t> </a:t>
            </a:r>
            <a:r>
              <a:rPr lang="en-US" sz="1190" spc="116">
                <a:solidFill>
                  <a:srgbClr val="000000"/>
                </a:solidFill>
                <a:latin typeface="Raleway"/>
              </a:rPr>
              <a:t>and </a:t>
            </a:r>
            <a:r>
              <a:rPr lang="en-US" sz="1190" spc="116">
                <a:solidFill>
                  <a:srgbClr val="CCBD00"/>
                </a:solidFill>
                <a:latin typeface="Raleway Bold"/>
              </a:rPr>
              <a:t>alarms </a:t>
            </a:r>
            <a:r>
              <a:rPr lang="en-US" sz="1190" spc="116">
                <a:solidFill>
                  <a:srgbClr val="000000"/>
                </a:solidFill>
                <a:latin typeface="Raleway"/>
              </a:rPr>
              <a:t>to help prevent &amp; detect crime.</a:t>
            </a:r>
          </a:p>
        </p:txBody>
      </p:sp>
      <p:sp>
        <p:nvSpPr>
          <p:cNvPr name="TextBox 81" id="81"/>
          <p:cNvSpPr txBox="true"/>
          <p:nvPr/>
        </p:nvSpPr>
        <p:spPr>
          <a:xfrm rot="0">
            <a:off x="7474604" y="-85725"/>
            <a:ext cx="2597820" cy="375727"/>
          </a:xfrm>
          <a:prstGeom prst="rect">
            <a:avLst/>
          </a:prstGeom>
        </p:spPr>
        <p:txBody>
          <a:bodyPr anchor="t" rtlCol="false" tIns="0" lIns="0" bIns="0" rIns="0">
            <a:spAutoFit/>
          </a:bodyPr>
          <a:lstStyle/>
          <a:p>
            <a:pPr algn="ctr">
              <a:lnSpc>
                <a:spcPts val="2769"/>
              </a:lnSpc>
            </a:pPr>
            <a:r>
              <a:rPr lang="en-US" sz="1978">
                <a:solidFill>
                  <a:srgbClr val="CCBD00"/>
                </a:solidFill>
                <a:latin typeface="Old Standard Bold"/>
              </a:rPr>
              <a:t>Chapter 34</a:t>
            </a:r>
          </a:p>
        </p:txBody>
      </p:sp>
      <p:grpSp>
        <p:nvGrpSpPr>
          <p:cNvPr name="Group 82" id="82"/>
          <p:cNvGrpSpPr/>
          <p:nvPr/>
        </p:nvGrpSpPr>
        <p:grpSpPr>
          <a:xfrm rot="0">
            <a:off x="12988850" y="9725311"/>
            <a:ext cx="3950410" cy="561689"/>
            <a:chOff x="0" y="0"/>
            <a:chExt cx="5267213" cy="748919"/>
          </a:xfrm>
        </p:grpSpPr>
        <p:sp>
          <p:nvSpPr>
            <p:cNvPr name="Freeform 83" id="83"/>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84" id="84"/>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85" id="85"/>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86" id="86"/>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Crimes?</a:t>
            </a:r>
          </a:p>
        </p:txBody>
      </p:sp>
      <p:sp>
        <p:nvSpPr>
          <p:cNvPr name="TextBox 7" id="7"/>
          <p:cNvSpPr txBox="true"/>
          <p:nvPr/>
        </p:nvSpPr>
        <p:spPr>
          <a:xfrm rot="0">
            <a:off x="1028700" y="2130424"/>
            <a:ext cx="15609955" cy="3705225"/>
          </a:xfrm>
          <a:prstGeom prst="rect">
            <a:avLst/>
          </a:prstGeom>
        </p:spPr>
        <p:txBody>
          <a:bodyPr anchor="t" rtlCol="false" tIns="0" lIns="0" bIns="0" rIns="0">
            <a:spAutoFit/>
          </a:bodyPr>
          <a:lstStyle/>
          <a:p>
            <a:pPr algn="l">
              <a:lnSpc>
                <a:spcPts val="4199"/>
              </a:lnSpc>
            </a:pPr>
            <a:r>
              <a:rPr lang="en-US" sz="2999">
                <a:solidFill>
                  <a:srgbClr val="000000"/>
                </a:solidFill>
                <a:latin typeface="Arial"/>
              </a:rPr>
              <a:t>Some of the old crimes, such as poaching, became less important, but </a:t>
            </a:r>
            <a:r>
              <a:rPr lang="en-US" sz="2999">
                <a:solidFill>
                  <a:srgbClr val="000000"/>
                </a:solidFill>
                <a:latin typeface="Arial Bold"/>
              </a:rPr>
              <a:t>newer crimes </a:t>
            </a:r>
            <a:r>
              <a:rPr lang="en-US" sz="2999">
                <a:solidFill>
                  <a:srgbClr val="000000"/>
                </a:solidFill>
                <a:latin typeface="Arial"/>
              </a:rPr>
              <a:t>developed in this rapidly changing society. These crimes included </a:t>
            </a:r>
            <a:r>
              <a:rPr lang="en-US" sz="2999">
                <a:solidFill>
                  <a:srgbClr val="000000"/>
                </a:solidFill>
                <a:latin typeface="Arial Bold"/>
              </a:rPr>
              <a:t>bank robbery</a:t>
            </a:r>
            <a:r>
              <a:rPr lang="en-US" sz="2999">
                <a:solidFill>
                  <a:srgbClr val="000000"/>
                </a:solidFill>
                <a:latin typeface="Arial"/>
              </a:rPr>
              <a:t>, as more banks were set up, or </a:t>
            </a:r>
            <a:r>
              <a:rPr lang="en-US" sz="2999">
                <a:solidFill>
                  <a:srgbClr val="000000"/>
                </a:solidFill>
                <a:latin typeface="Arial Bold"/>
              </a:rPr>
              <a:t>thefts </a:t>
            </a:r>
            <a:r>
              <a:rPr lang="en-US" sz="2999">
                <a:solidFill>
                  <a:srgbClr val="000000"/>
                </a:solidFill>
                <a:latin typeface="Arial"/>
              </a:rPr>
              <a:t>from the workplace as more goods were being traded.</a:t>
            </a:r>
          </a:p>
          <a:p>
            <a:pPr algn="l" marL="647697" indent="-323848" lvl="1">
              <a:lnSpc>
                <a:spcPts val="4199"/>
              </a:lnSpc>
              <a:buFont typeface="Arial"/>
              <a:buChar char="•"/>
            </a:pPr>
            <a:r>
              <a:rPr lang="en-US" sz="2999">
                <a:solidFill>
                  <a:srgbClr val="000000"/>
                </a:solidFill>
                <a:latin typeface="Arial"/>
              </a:rPr>
              <a:t>There was also </a:t>
            </a:r>
            <a:r>
              <a:rPr lang="en-US" sz="2999">
                <a:solidFill>
                  <a:srgbClr val="000000"/>
                </a:solidFill>
                <a:latin typeface="Arial Bold"/>
              </a:rPr>
              <a:t>white-collar crime </a:t>
            </a:r>
            <a:r>
              <a:rPr lang="en-US" sz="2999">
                <a:solidFill>
                  <a:srgbClr val="000000"/>
                </a:solidFill>
                <a:latin typeface="Arial"/>
              </a:rPr>
              <a:t>(crime committed by business and finance professionals) of corruption, fraud and cheating.</a:t>
            </a:r>
          </a:p>
          <a:p>
            <a:pPr algn="l" marL="647697" indent="-323848" lvl="1">
              <a:lnSpc>
                <a:spcPts val="4199"/>
              </a:lnSpc>
              <a:buFont typeface="Arial"/>
              <a:buChar char="•"/>
            </a:pPr>
            <a:r>
              <a:rPr lang="en-US" sz="2999">
                <a:solidFill>
                  <a:srgbClr val="000000"/>
                </a:solidFill>
                <a:latin typeface="Arial"/>
              </a:rPr>
              <a:t>But the close living conditions of the time resulted in </a:t>
            </a:r>
            <a:r>
              <a:rPr lang="en-US" sz="2999">
                <a:solidFill>
                  <a:srgbClr val="000000"/>
                </a:solidFill>
                <a:latin typeface="Arial Bold"/>
              </a:rPr>
              <a:t>petty theft </a:t>
            </a:r>
            <a:r>
              <a:rPr lang="en-US" sz="2999">
                <a:solidFill>
                  <a:srgbClr val="000000"/>
                </a:solidFill>
                <a:latin typeface="Arial"/>
              </a:rPr>
              <a:t>being the most common crime.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Punishments?</a:t>
            </a:r>
          </a:p>
        </p:txBody>
      </p:sp>
      <p:sp>
        <p:nvSpPr>
          <p:cNvPr name="TextBox 7" id="7"/>
          <p:cNvSpPr txBox="true"/>
          <p:nvPr/>
        </p:nvSpPr>
        <p:spPr>
          <a:xfrm rot="0">
            <a:off x="1028700" y="2149474"/>
            <a:ext cx="15609955" cy="6165850"/>
          </a:xfrm>
          <a:prstGeom prst="rect">
            <a:avLst/>
          </a:prstGeom>
        </p:spPr>
        <p:txBody>
          <a:bodyPr anchor="t" rtlCol="false" tIns="0" lIns="0" bIns="0" rIns="0">
            <a:spAutoFit/>
          </a:bodyPr>
          <a:lstStyle/>
          <a:p>
            <a:pPr algn="l">
              <a:lnSpc>
                <a:spcPts val="3499"/>
              </a:lnSpc>
            </a:pPr>
            <a:r>
              <a:rPr lang="en-US" sz="2499">
                <a:solidFill>
                  <a:srgbClr val="000000"/>
                </a:solidFill>
                <a:latin typeface="Arial Bold"/>
              </a:rPr>
              <a:t>Transportation </a:t>
            </a:r>
            <a:r>
              <a:rPr lang="en-US" sz="2499">
                <a:solidFill>
                  <a:srgbClr val="000000"/>
                </a:solidFill>
                <a:latin typeface="Arial"/>
              </a:rPr>
              <a:t>was introduced in </a:t>
            </a:r>
            <a:r>
              <a:rPr lang="en-US" sz="2499">
                <a:solidFill>
                  <a:srgbClr val="000000"/>
                </a:solidFill>
                <a:latin typeface="Arial Bold"/>
              </a:rPr>
              <a:t>1787</a:t>
            </a:r>
            <a:r>
              <a:rPr lang="en-US" sz="2499">
                <a:solidFill>
                  <a:srgbClr val="000000"/>
                </a:solidFill>
                <a:latin typeface="Arial"/>
              </a:rPr>
              <a:t> which saw criminals transported to </a:t>
            </a:r>
            <a:r>
              <a:rPr lang="en-US" sz="2499">
                <a:solidFill>
                  <a:srgbClr val="000000"/>
                </a:solidFill>
                <a:latin typeface="Arial Bold"/>
              </a:rPr>
              <a:t>Australia</a:t>
            </a:r>
            <a:r>
              <a:rPr lang="en-US" sz="2499">
                <a:solidFill>
                  <a:srgbClr val="000000"/>
                </a:solidFill>
                <a:latin typeface="Arial"/>
              </a:rPr>
              <a:t> where they worked for the settlers for seven years, providing </a:t>
            </a:r>
            <a:r>
              <a:rPr lang="en-US" sz="2499">
                <a:solidFill>
                  <a:srgbClr val="000000"/>
                </a:solidFill>
                <a:latin typeface="Arial Bold"/>
              </a:rPr>
              <a:t>free labour</a:t>
            </a:r>
            <a:r>
              <a:rPr lang="en-US" sz="2499">
                <a:solidFill>
                  <a:srgbClr val="000000"/>
                </a:solidFill>
                <a:latin typeface="Arial"/>
              </a:rPr>
              <a:t>in exchange for </a:t>
            </a:r>
            <a:r>
              <a:rPr lang="en-US" sz="2499">
                <a:solidFill>
                  <a:srgbClr val="000000"/>
                </a:solidFill>
                <a:latin typeface="Arial Bold"/>
              </a:rPr>
              <a:t>free food</a:t>
            </a:r>
            <a:r>
              <a:rPr lang="en-US" sz="2499">
                <a:solidFill>
                  <a:srgbClr val="000000"/>
                </a:solidFill>
                <a:latin typeface="Arial"/>
              </a:rPr>
              <a:t> and </a:t>
            </a:r>
            <a:r>
              <a:rPr lang="en-US" sz="2499">
                <a:solidFill>
                  <a:srgbClr val="000000"/>
                </a:solidFill>
                <a:latin typeface="Arial Bold"/>
              </a:rPr>
              <a:t>boarding</a:t>
            </a:r>
            <a:r>
              <a:rPr lang="en-US" sz="2499">
                <a:solidFill>
                  <a:srgbClr val="000000"/>
                </a:solidFill>
                <a:latin typeface="Arial"/>
              </a:rPr>
              <a:t>. Most prisoners would stay in Australia after they served their time as they could not afford the passage home. By </a:t>
            </a:r>
            <a:r>
              <a:rPr lang="en-US" sz="2499">
                <a:solidFill>
                  <a:srgbClr val="000000"/>
                </a:solidFill>
                <a:latin typeface="Arial Bold"/>
              </a:rPr>
              <a:t>1868</a:t>
            </a:r>
            <a:r>
              <a:rPr lang="en-US" sz="2499">
                <a:solidFill>
                  <a:srgbClr val="000000"/>
                </a:solidFill>
                <a:latin typeface="Arial"/>
              </a:rPr>
              <a:t>, over </a:t>
            </a:r>
            <a:r>
              <a:rPr lang="en-US" sz="2499">
                <a:solidFill>
                  <a:srgbClr val="000000"/>
                </a:solidFill>
                <a:latin typeface="Arial Bold"/>
              </a:rPr>
              <a:t>160,000 people</a:t>
            </a:r>
            <a:r>
              <a:rPr lang="en-US" sz="2499">
                <a:solidFill>
                  <a:srgbClr val="000000"/>
                </a:solidFill>
                <a:latin typeface="Arial"/>
              </a:rPr>
              <a:t> had transported to Australia.</a:t>
            </a:r>
          </a:p>
          <a:p>
            <a:pPr algn="l">
              <a:lnSpc>
                <a:spcPts val="3499"/>
              </a:lnSpc>
            </a:pPr>
            <a:r>
              <a:rPr lang="en-US" sz="2499">
                <a:solidFill>
                  <a:srgbClr val="000000"/>
                </a:solidFill>
                <a:latin typeface="Arial"/>
              </a:rPr>
              <a:t>Pre-Industrial Revolution, prisons were only used to hold people awaiting trial. Conditions were poor as all types of prisoners were grouped together in one space while disease spread quickly.</a:t>
            </a:r>
          </a:p>
          <a:p>
            <a:pPr algn="l">
              <a:lnSpc>
                <a:spcPts val="3499"/>
              </a:lnSpc>
            </a:pPr>
            <a:r>
              <a:rPr lang="en-US" sz="2499">
                <a:solidFill>
                  <a:srgbClr val="000000"/>
                </a:solidFill>
                <a:latin typeface="Arial Bold"/>
              </a:rPr>
              <a:t>Sir Robert Peel </a:t>
            </a:r>
            <a:r>
              <a:rPr lang="en-US" sz="2499">
                <a:solidFill>
                  <a:srgbClr val="000000"/>
                </a:solidFill>
                <a:latin typeface="Arial"/>
              </a:rPr>
              <a:t>began the process of prison reform with the </a:t>
            </a:r>
            <a:r>
              <a:rPr lang="en-US" sz="2499">
                <a:solidFill>
                  <a:srgbClr val="000000"/>
                </a:solidFill>
                <a:latin typeface="Arial Bold"/>
              </a:rPr>
              <a:t>Gaols Act </a:t>
            </a:r>
            <a:r>
              <a:rPr lang="en-US" sz="2499">
                <a:solidFill>
                  <a:srgbClr val="000000"/>
                </a:solidFill>
                <a:latin typeface="Arial"/>
              </a:rPr>
              <a:t>in </a:t>
            </a:r>
            <a:r>
              <a:rPr lang="en-US" sz="2499">
                <a:solidFill>
                  <a:srgbClr val="000000"/>
                </a:solidFill>
                <a:latin typeface="Arial Bold"/>
              </a:rPr>
              <a:t>1823</a:t>
            </a:r>
            <a:r>
              <a:rPr lang="en-US" sz="2499">
                <a:solidFill>
                  <a:srgbClr val="000000"/>
                </a:solidFill>
                <a:latin typeface="Arial"/>
              </a:rPr>
              <a:t> which meant prisoners would now be separated by gender and category of crime. It also introduced paid wages for gaolers and the removal of chains for prisoners. </a:t>
            </a:r>
          </a:p>
          <a:p>
            <a:pPr algn="l">
              <a:lnSpc>
                <a:spcPts val="3499"/>
              </a:lnSpc>
            </a:pPr>
            <a:r>
              <a:rPr lang="en-US" sz="2499">
                <a:solidFill>
                  <a:srgbClr val="000000"/>
                </a:solidFill>
                <a:latin typeface="Arial"/>
              </a:rPr>
              <a:t>90 new prisons were build between 1842 and 1877 while life was made more difficult for the prisoners through the two new organisation systems. </a:t>
            </a:r>
          </a:p>
          <a:p>
            <a:pPr algn="l" marL="539749" indent="-269875" lvl="1">
              <a:lnSpc>
                <a:spcPts val="3499"/>
              </a:lnSpc>
              <a:buFont typeface="Arial"/>
              <a:buChar char="•"/>
            </a:pPr>
            <a:r>
              <a:rPr lang="en-US" sz="2499">
                <a:solidFill>
                  <a:srgbClr val="000000"/>
                </a:solidFill>
                <a:latin typeface="Arial"/>
              </a:rPr>
              <a:t>The </a:t>
            </a:r>
            <a:r>
              <a:rPr lang="en-US" sz="2499">
                <a:solidFill>
                  <a:srgbClr val="000000"/>
                </a:solidFill>
                <a:latin typeface="Arial Bold"/>
              </a:rPr>
              <a:t>Separate System </a:t>
            </a:r>
            <a:r>
              <a:rPr lang="en-US" sz="2499">
                <a:solidFill>
                  <a:srgbClr val="000000"/>
                </a:solidFill>
                <a:latin typeface="Arial"/>
              </a:rPr>
              <a:t>– prisoners were kept in their own cells</a:t>
            </a:r>
          </a:p>
          <a:p>
            <a:pPr algn="l" marL="539749" indent="-269875" lvl="1">
              <a:lnSpc>
                <a:spcPts val="3499"/>
              </a:lnSpc>
              <a:buFont typeface="Arial"/>
              <a:buChar char="•"/>
            </a:pPr>
            <a:r>
              <a:rPr lang="en-US" sz="2499">
                <a:solidFill>
                  <a:srgbClr val="000000"/>
                </a:solidFill>
                <a:latin typeface="Arial"/>
              </a:rPr>
              <a:t>The </a:t>
            </a:r>
            <a:r>
              <a:rPr lang="en-US" sz="2499">
                <a:solidFill>
                  <a:srgbClr val="000000"/>
                </a:solidFill>
                <a:latin typeface="Arial Bold"/>
              </a:rPr>
              <a:t>Silent System </a:t>
            </a:r>
            <a:r>
              <a:rPr lang="en-US" sz="2499">
                <a:solidFill>
                  <a:srgbClr val="000000"/>
                </a:solidFill>
                <a:latin typeface="Arial"/>
              </a:rPr>
              <a:t>– hard labour in silence (‘hard labour, hard fare and hard board’)</a:t>
            </a:r>
          </a:p>
          <a:p>
            <a:pPr algn="l">
              <a:lnSpc>
                <a:spcPts val="3499"/>
              </a:lnSpc>
            </a:pP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457 (Making History, 2nd Edition)</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What new crimes were committed in a rapidly changing society?</a:t>
            </a:r>
          </a:p>
          <a:p>
            <a:pPr algn="l" marL="647702" indent="-323851" lvl="1">
              <a:lnSpc>
                <a:spcPts val="4200"/>
              </a:lnSpc>
              <a:buAutoNum type="arabicPeriod" startAt="1"/>
            </a:pPr>
            <a:r>
              <a:rPr lang="en-US" sz="3000">
                <a:solidFill>
                  <a:srgbClr val="000000"/>
                </a:solidFill>
                <a:latin typeface="Arial"/>
              </a:rPr>
              <a:t>What was the most common crime in the 19th Century?</a:t>
            </a:r>
          </a:p>
          <a:p>
            <a:pPr algn="l" marL="647702" indent="-323851" lvl="1">
              <a:lnSpc>
                <a:spcPts val="4200"/>
              </a:lnSpc>
              <a:buAutoNum type="arabicPeriod" startAt="1"/>
            </a:pPr>
            <a:r>
              <a:rPr lang="en-US" sz="3000">
                <a:solidFill>
                  <a:srgbClr val="000000"/>
                </a:solidFill>
                <a:latin typeface="Arial"/>
              </a:rPr>
              <a:t>How did people view punishments of criminals?</a:t>
            </a:r>
          </a:p>
          <a:p>
            <a:pPr algn="l" marL="647702" indent="-323851" lvl="1">
              <a:lnSpc>
                <a:spcPts val="4200"/>
              </a:lnSpc>
              <a:buAutoNum type="arabicPeriod" startAt="1"/>
            </a:pPr>
            <a:r>
              <a:rPr lang="en-US" sz="3000">
                <a:solidFill>
                  <a:srgbClr val="000000"/>
                </a:solidFill>
                <a:latin typeface="Arial"/>
              </a:rPr>
              <a:t>Did people favour hangings as a punishment?</a:t>
            </a:r>
          </a:p>
          <a:p>
            <a:pPr algn="l" marL="647702" indent="-323851" lvl="1">
              <a:lnSpc>
                <a:spcPts val="4200"/>
              </a:lnSpc>
              <a:buAutoNum type="arabicPeriod" startAt="1"/>
            </a:pPr>
            <a:r>
              <a:rPr lang="en-US" sz="3000">
                <a:solidFill>
                  <a:srgbClr val="000000"/>
                </a:solidFill>
                <a:latin typeface="Arial"/>
              </a:rPr>
              <a:t>Where did Britain transport criminals?</a:t>
            </a:r>
          </a:p>
          <a:p>
            <a:pPr algn="l" marL="647702" indent="-323851" lvl="1">
              <a:lnSpc>
                <a:spcPts val="4200"/>
              </a:lnSpc>
              <a:buAutoNum type="arabicPeriod" startAt="1"/>
            </a:pPr>
            <a:r>
              <a:rPr lang="en-US" sz="3000">
                <a:solidFill>
                  <a:srgbClr val="000000"/>
                </a:solidFill>
                <a:latin typeface="Arial"/>
              </a:rPr>
              <a:t>What did they do in that country?</a:t>
            </a:r>
          </a:p>
          <a:p>
            <a:pPr algn="l" marL="647702" indent="-323851" lvl="1">
              <a:lnSpc>
                <a:spcPts val="4200"/>
              </a:lnSpc>
              <a:buAutoNum type="arabicPeriod" startAt="1"/>
            </a:pPr>
            <a:r>
              <a:rPr lang="en-US" sz="3000">
                <a:solidFill>
                  <a:srgbClr val="000000"/>
                </a:solidFill>
                <a:latin typeface="Arial"/>
              </a:rPr>
              <a:t>Name one term of the Gaols Act, 1823. </a:t>
            </a:r>
          </a:p>
          <a:p>
            <a:pPr algn="l" marL="647702" indent="-323851" lvl="1">
              <a:lnSpc>
                <a:spcPts val="4200"/>
              </a:lnSpc>
              <a:buAutoNum type="arabicPeriod" startAt="1"/>
            </a:pPr>
            <a:r>
              <a:rPr lang="en-US" sz="3000">
                <a:solidFill>
                  <a:srgbClr val="000000"/>
                </a:solidFill>
                <a:latin typeface="Arial"/>
              </a:rPr>
              <a:t>Name the first of the 90 new prisons built in England.</a:t>
            </a:r>
          </a:p>
          <a:p>
            <a:pPr algn="l" marL="647702" indent="-323851" lvl="1">
              <a:lnSpc>
                <a:spcPts val="4200"/>
              </a:lnSpc>
              <a:buAutoNum type="arabicPeriod" startAt="1"/>
            </a:pPr>
            <a:r>
              <a:rPr lang="en-US" sz="3000">
                <a:solidFill>
                  <a:srgbClr val="000000"/>
                </a:solidFill>
                <a:latin typeface="Arial"/>
              </a:rPr>
              <a:t>What was (i) the separate system and (ii) the silent system?</a:t>
            </a:r>
          </a:p>
          <a:p>
            <a:pPr algn="l" marL="647702" indent="-323851" lvl="1">
              <a:lnSpc>
                <a:spcPts val="4200"/>
              </a:lnSpc>
              <a:buAutoNum type="arabicPeriod" startAt="1"/>
            </a:pPr>
            <a:r>
              <a:rPr lang="en-US" sz="3000">
                <a:solidFill>
                  <a:srgbClr val="000000"/>
                </a:solidFill>
                <a:latin typeface="Arial"/>
              </a:rPr>
              <a:t>Why were public hangings banned?</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42695"/>
            <a:ext cx="18288000" cy="916305"/>
          </a:xfrm>
          <a:prstGeom prst="rect">
            <a:avLst/>
          </a:prstGeom>
        </p:spPr>
        <p:txBody>
          <a:bodyPr anchor="t" rtlCol="false" tIns="0" lIns="0" bIns="0" rIns="0">
            <a:spAutoFit/>
          </a:bodyPr>
          <a:lstStyle/>
          <a:p>
            <a:pPr algn="ctr">
              <a:lnSpc>
                <a:spcPts val="6719"/>
              </a:lnSpc>
            </a:pPr>
            <a:r>
              <a:rPr lang="en-US" sz="4800">
                <a:solidFill>
                  <a:srgbClr val="A07200"/>
                </a:solidFill>
                <a:latin typeface="Arial Bold"/>
              </a:rPr>
              <a:t>34.5: CRIME AND PUNISHMENT IN THE TWENTIETH CENTURY</a:t>
            </a:r>
          </a:p>
        </p:txBody>
      </p:sp>
      <p:sp>
        <p:nvSpPr>
          <p:cNvPr name="TextBox 4" id="4"/>
          <p:cNvSpPr txBox="true"/>
          <p:nvPr/>
        </p:nvSpPr>
        <p:spPr>
          <a:xfrm rot="0">
            <a:off x="0" y="4027797"/>
            <a:ext cx="18288000" cy="746125"/>
          </a:xfrm>
          <a:prstGeom prst="rect">
            <a:avLst/>
          </a:prstGeom>
        </p:spPr>
        <p:txBody>
          <a:bodyPr anchor="t" rtlCol="false" tIns="0" lIns="0" bIns="0" rIns="0">
            <a:spAutoFit/>
          </a:bodyPr>
          <a:lstStyle/>
          <a:p>
            <a:pPr algn="ctr">
              <a:lnSpc>
                <a:spcPts val="5749"/>
              </a:lnSpc>
            </a:pPr>
            <a:r>
              <a:rPr lang="en-US" sz="4999" spc="1174">
                <a:solidFill>
                  <a:srgbClr val="FFFFFF"/>
                </a:solidFill>
                <a:latin typeface="Daydream"/>
              </a:rPr>
              <a:t>34.5: crime and punishment in the twentieth century</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grpSp>
        <p:nvGrpSpPr>
          <p:cNvPr name="Group 6" id="6"/>
          <p:cNvGrpSpPr/>
          <p:nvPr/>
        </p:nvGrpSpPr>
        <p:grpSpPr>
          <a:xfrm rot="0">
            <a:off x="1433759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0" id="10"/>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
        <p:nvSpPr>
          <p:cNvPr name="TextBox 11" id="11"/>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Made The Law?</a:t>
            </a:r>
          </a:p>
        </p:txBody>
      </p:sp>
      <p:sp>
        <p:nvSpPr>
          <p:cNvPr name="TextBox 7" id="7"/>
          <p:cNvSpPr txBox="true"/>
          <p:nvPr/>
        </p:nvSpPr>
        <p:spPr>
          <a:xfrm rot="0">
            <a:off x="1028700" y="2120899"/>
            <a:ext cx="15609955" cy="59150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There have been </a:t>
            </a:r>
            <a:r>
              <a:rPr lang="en-US" sz="3000">
                <a:solidFill>
                  <a:srgbClr val="000000"/>
                </a:solidFill>
                <a:latin typeface="Arial Bold"/>
              </a:rPr>
              <a:t>many factors</a:t>
            </a:r>
            <a:r>
              <a:rPr lang="en-US" sz="3000">
                <a:solidFill>
                  <a:srgbClr val="000000"/>
                </a:solidFill>
                <a:latin typeface="Arial"/>
              </a:rPr>
              <a:t> which have influenced crime and punishment during the 20th and the 21st centuries:</a:t>
            </a:r>
          </a:p>
          <a:p>
            <a:pPr algn="l">
              <a:lnSpc>
                <a:spcPts val="4200"/>
              </a:lnSpc>
            </a:pPr>
            <a:r>
              <a:rPr lang="en-US" sz="3000">
                <a:solidFill>
                  <a:srgbClr val="000000"/>
                </a:solidFill>
                <a:latin typeface="Arial"/>
              </a:rPr>
              <a:t>1.</a:t>
            </a:r>
            <a:r>
              <a:rPr lang="en-US" sz="3000">
                <a:solidFill>
                  <a:srgbClr val="000000"/>
                </a:solidFill>
                <a:latin typeface="Arial Bold"/>
              </a:rPr>
              <a:t>Social changes and divisions</a:t>
            </a:r>
            <a:r>
              <a:rPr lang="en-US" sz="3000">
                <a:solidFill>
                  <a:srgbClr val="000000"/>
                </a:solidFill>
                <a:latin typeface="Arial"/>
              </a:rPr>
              <a:t>: conflict between different groups in society</a:t>
            </a:r>
          </a:p>
          <a:p>
            <a:pPr algn="l">
              <a:lnSpc>
                <a:spcPts val="4200"/>
              </a:lnSpc>
            </a:pPr>
            <a:r>
              <a:rPr lang="en-US" sz="3000">
                <a:solidFill>
                  <a:srgbClr val="000000"/>
                </a:solidFill>
                <a:latin typeface="Arial"/>
              </a:rPr>
              <a:t>2.</a:t>
            </a:r>
            <a:r>
              <a:rPr lang="en-US" sz="3000">
                <a:solidFill>
                  <a:srgbClr val="000000"/>
                </a:solidFill>
                <a:latin typeface="Arial Bold"/>
              </a:rPr>
              <a:t>Economic change</a:t>
            </a:r>
            <a:r>
              <a:rPr lang="en-US" sz="3000">
                <a:solidFill>
                  <a:srgbClr val="000000"/>
                </a:solidFill>
                <a:latin typeface="Arial"/>
              </a:rPr>
              <a:t>: greater gap between rich and poor</a:t>
            </a:r>
          </a:p>
          <a:p>
            <a:pPr algn="l">
              <a:lnSpc>
                <a:spcPts val="4200"/>
              </a:lnSpc>
            </a:pPr>
            <a:r>
              <a:rPr lang="en-US" sz="3000">
                <a:solidFill>
                  <a:srgbClr val="000000"/>
                </a:solidFill>
                <a:latin typeface="Arial"/>
              </a:rPr>
              <a:t>3.</a:t>
            </a:r>
            <a:r>
              <a:rPr lang="en-US" sz="3000">
                <a:solidFill>
                  <a:srgbClr val="000000"/>
                </a:solidFill>
                <a:latin typeface="Arial Bold"/>
              </a:rPr>
              <a:t>Rising expectations of consumer society</a:t>
            </a:r>
            <a:r>
              <a:rPr lang="en-US" sz="3000">
                <a:solidFill>
                  <a:srgbClr val="000000"/>
                </a:solidFill>
                <a:latin typeface="Arial"/>
              </a:rPr>
              <a:t>: advertising has created expectations with people wanting televisions, household appliances, cars, etc.</a:t>
            </a:r>
          </a:p>
          <a:p>
            <a:pPr algn="l">
              <a:lnSpc>
                <a:spcPts val="4200"/>
              </a:lnSpc>
            </a:pPr>
            <a:r>
              <a:rPr lang="en-US" sz="3000">
                <a:solidFill>
                  <a:srgbClr val="000000"/>
                </a:solidFill>
                <a:latin typeface="Arial"/>
              </a:rPr>
              <a:t>4.</a:t>
            </a:r>
            <a:r>
              <a:rPr lang="en-US" sz="3000">
                <a:solidFill>
                  <a:srgbClr val="000000"/>
                </a:solidFill>
                <a:latin typeface="Arial Bold"/>
              </a:rPr>
              <a:t>Growth of cities and towns</a:t>
            </a:r>
            <a:r>
              <a:rPr lang="en-US" sz="3000">
                <a:solidFill>
                  <a:srgbClr val="000000"/>
                </a:solidFill>
                <a:latin typeface="Arial"/>
              </a:rPr>
              <a:t>: more opportunities to commit crime as people have become unknown to each other.</a:t>
            </a:r>
          </a:p>
          <a:p>
            <a:pPr algn="l">
              <a:lnSpc>
                <a:spcPts val="4200"/>
              </a:lnSpc>
            </a:pPr>
            <a:r>
              <a:rPr lang="en-US" sz="3000">
                <a:solidFill>
                  <a:srgbClr val="000000"/>
                </a:solidFill>
                <a:latin typeface="Arial"/>
              </a:rPr>
              <a:t>5.</a:t>
            </a:r>
            <a:r>
              <a:rPr lang="en-US" sz="3000">
                <a:solidFill>
                  <a:srgbClr val="000000"/>
                </a:solidFill>
                <a:latin typeface="Arial Bold"/>
              </a:rPr>
              <a:t>Public opinion: </a:t>
            </a:r>
            <a:r>
              <a:rPr lang="en-US" sz="3000">
                <a:solidFill>
                  <a:srgbClr val="000000"/>
                </a:solidFill>
                <a:latin typeface="Arial"/>
              </a:rPr>
              <a:t>harsher punishments while feelings stirred up by some politicians and medias communicate with each other and store information on databases.</a:t>
            </a:r>
          </a:p>
          <a:p>
            <a:pPr algn="l">
              <a:lnSpc>
                <a:spcPts val="4200"/>
              </a:lnSpc>
            </a:pP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07553" y="270353"/>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Enforced The Law?</a:t>
            </a:r>
          </a:p>
        </p:txBody>
      </p:sp>
      <p:sp>
        <p:nvSpPr>
          <p:cNvPr name="TextBox 7" id="7"/>
          <p:cNvSpPr txBox="true"/>
          <p:nvPr/>
        </p:nvSpPr>
        <p:spPr>
          <a:xfrm rot="0">
            <a:off x="1007553" y="1676877"/>
            <a:ext cx="15609955" cy="80486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There were many changes in </a:t>
            </a:r>
            <a:r>
              <a:rPr lang="en-US" sz="3000">
                <a:solidFill>
                  <a:srgbClr val="000000"/>
                </a:solidFill>
                <a:latin typeface="Arial Bold"/>
              </a:rPr>
              <a:t>policing</a:t>
            </a:r>
            <a:r>
              <a:rPr lang="en-US" sz="3000">
                <a:solidFill>
                  <a:srgbClr val="000000"/>
                </a:solidFill>
                <a:latin typeface="Arial"/>
              </a:rPr>
              <a:t> during the 20th Century. These changes were necessary for police to keep up with changes in crime.</a:t>
            </a:r>
          </a:p>
          <a:p>
            <a:pPr algn="l" marL="647702" indent="-323851" lvl="1">
              <a:lnSpc>
                <a:spcPts val="4200"/>
              </a:lnSpc>
              <a:buFont typeface="Arial"/>
              <a:buChar char="•"/>
            </a:pPr>
            <a:r>
              <a:rPr lang="en-US" sz="3000">
                <a:solidFill>
                  <a:srgbClr val="000000"/>
                </a:solidFill>
                <a:latin typeface="Arial"/>
              </a:rPr>
              <a:t>Police became </a:t>
            </a:r>
            <a:r>
              <a:rPr lang="en-US" sz="3000">
                <a:solidFill>
                  <a:srgbClr val="000000"/>
                </a:solidFill>
                <a:latin typeface="Arial Bold"/>
              </a:rPr>
              <a:t>motorised</a:t>
            </a:r>
            <a:r>
              <a:rPr lang="en-US" sz="3000">
                <a:solidFill>
                  <a:srgbClr val="000000"/>
                </a:solidFill>
                <a:latin typeface="Arial"/>
              </a:rPr>
              <a:t>. This allowed police to cover wide areas, but it took the policemen or women on the beat (regularly patrolling a certain area) off the streets.</a:t>
            </a:r>
          </a:p>
          <a:p>
            <a:pPr algn="l" marL="647702" indent="-323851" lvl="1">
              <a:lnSpc>
                <a:spcPts val="4200"/>
              </a:lnSpc>
              <a:buFont typeface="Arial"/>
              <a:buChar char="•"/>
            </a:pPr>
            <a:r>
              <a:rPr lang="en-US" sz="3000">
                <a:solidFill>
                  <a:srgbClr val="000000"/>
                </a:solidFill>
                <a:latin typeface="Arial"/>
              </a:rPr>
              <a:t>Police remained </a:t>
            </a:r>
            <a:r>
              <a:rPr lang="en-US" sz="3000">
                <a:solidFill>
                  <a:srgbClr val="000000"/>
                </a:solidFill>
                <a:latin typeface="Arial Bold"/>
              </a:rPr>
              <a:t>unarmed </a:t>
            </a:r>
            <a:r>
              <a:rPr lang="en-US" sz="3000">
                <a:solidFill>
                  <a:srgbClr val="000000"/>
                </a:solidFill>
                <a:latin typeface="Arial"/>
              </a:rPr>
              <a:t>in Britain (and Ireland) except for batons, pepper sprays and tasers but some units were armed with guns to deal with more aggressive criminal gangs.</a:t>
            </a:r>
          </a:p>
          <a:p>
            <a:pPr algn="l" marL="647702" indent="-323851" lvl="1">
              <a:lnSpc>
                <a:spcPts val="4200"/>
              </a:lnSpc>
              <a:buFont typeface="Arial"/>
              <a:buChar char="•"/>
            </a:pPr>
            <a:r>
              <a:rPr lang="en-US" sz="3000">
                <a:solidFill>
                  <a:srgbClr val="000000"/>
                </a:solidFill>
                <a:latin typeface="Arial"/>
              </a:rPr>
              <a:t>Some police became </a:t>
            </a:r>
            <a:r>
              <a:rPr lang="en-US" sz="3000">
                <a:solidFill>
                  <a:srgbClr val="000000"/>
                </a:solidFill>
                <a:latin typeface="Arial Bold"/>
              </a:rPr>
              <a:t>specialised </a:t>
            </a:r>
            <a:r>
              <a:rPr lang="en-US" sz="3000">
                <a:solidFill>
                  <a:srgbClr val="000000"/>
                </a:solidFill>
                <a:latin typeface="Arial"/>
              </a:rPr>
              <a:t>such as Drug Units, Fraud Squad, and Traffic Control.</a:t>
            </a:r>
          </a:p>
          <a:p>
            <a:pPr algn="l" marL="647702" indent="-323851" lvl="1">
              <a:lnSpc>
                <a:spcPts val="4200"/>
              </a:lnSpc>
              <a:buFont typeface="Arial"/>
              <a:buChar char="•"/>
            </a:pPr>
            <a:r>
              <a:rPr lang="en-US" sz="3000">
                <a:solidFill>
                  <a:srgbClr val="000000"/>
                </a:solidFill>
                <a:latin typeface="Arial"/>
              </a:rPr>
              <a:t>Membership of the police forces has changed to ensure places for men and women, and also to reflect different </a:t>
            </a:r>
            <a:r>
              <a:rPr lang="en-US" sz="3000">
                <a:solidFill>
                  <a:srgbClr val="000000"/>
                </a:solidFill>
                <a:latin typeface="Arial Bold"/>
              </a:rPr>
              <a:t>ethnic and religious groups </a:t>
            </a:r>
            <a:r>
              <a:rPr lang="en-US" sz="3000">
                <a:solidFill>
                  <a:srgbClr val="000000"/>
                </a:solidFill>
                <a:latin typeface="Arial"/>
              </a:rPr>
              <a:t>in society.</a:t>
            </a:r>
          </a:p>
          <a:p>
            <a:pPr algn="l" marL="647702" indent="-323851" lvl="1">
              <a:lnSpc>
                <a:spcPts val="4200"/>
              </a:lnSpc>
              <a:buFont typeface="Arial"/>
              <a:buChar char="•"/>
            </a:pPr>
            <a:r>
              <a:rPr lang="en-US" sz="3000">
                <a:solidFill>
                  <a:srgbClr val="000000"/>
                </a:solidFill>
                <a:latin typeface="Arial"/>
              </a:rPr>
              <a:t>Police also use </a:t>
            </a:r>
            <a:r>
              <a:rPr lang="en-US" sz="3000">
                <a:solidFill>
                  <a:srgbClr val="000000"/>
                </a:solidFill>
                <a:latin typeface="Arial Bold"/>
              </a:rPr>
              <a:t>Neighbourhood Watch </a:t>
            </a:r>
            <a:r>
              <a:rPr lang="en-US" sz="3000">
                <a:solidFill>
                  <a:srgbClr val="000000"/>
                </a:solidFill>
                <a:latin typeface="Arial"/>
              </a:rPr>
              <a:t>to encourage communities to look out for their members.</a:t>
            </a:r>
          </a:p>
          <a:p>
            <a:pPr algn="l">
              <a:lnSpc>
                <a:spcPts val="4200"/>
              </a:lnSpc>
            </a:pPr>
            <a:r>
              <a:rPr lang="en-US" sz="3000">
                <a:solidFill>
                  <a:srgbClr val="000000"/>
                </a:solidFill>
                <a:latin typeface="Arial"/>
              </a:rPr>
              <a:t>Police have used the </a:t>
            </a:r>
            <a:r>
              <a:rPr lang="en-US" sz="3000">
                <a:solidFill>
                  <a:srgbClr val="000000"/>
                </a:solidFill>
                <a:latin typeface="Arial Bold"/>
              </a:rPr>
              <a:t>benefit of science and technology</a:t>
            </a:r>
            <a:r>
              <a:rPr lang="en-US" sz="3000">
                <a:solidFill>
                  <a:srgbClr val="000000"/>
                </a:solidFill>
                <a:latin typeface="Arial"/>
              </a:rPr>
              <a:t> to catch and prosecute criminals. This includes fingerprinting (1901) and DNA testing in the late 20th Century, CCTV, radios and computers to communicate with each other.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486 (Making History, 2nd Edition)</a:t>
            </a:r>
          </a:p>
        </p:txBody>
      </p:sp>
      <p:sp>
        <p:nvSpPr>
          <p:cNvPr name="TextBox 7" id="7"/>
          <p:cNvSpPr txBox="true"/>
          <p:nvPr/>
        </p:nvSpPr>
        <p:spPr>
          <a:xfrm rot="0">
            <a:off x="1028700" y="2120899"/>
            <a:ext cx="15609955" cy="43148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Explain decriminalising. </a:t>
            </a:r>
          </a:p>
          <a:p>
            <a:pPr algn="l" marL="647702" indent="-323851" lvl="1">
              <a:lnSpc>
                <a:spcPts val="4200"/>
              </a:lnSpc>
              <a:buAutoNum type="arabicPeriod" startAt="1"/>
            </a:pPr>
            <a:r>
              <a:rPr lang="en-US" sz="3000">
                <a:solidFill>
                  <a:srgbClr val="000000"/>
                </a:solidFill>
                <a:latin typeface="Arial"/>
              </a:rPr>
              <a:t>Name one sensational headline on a crime story.</a:t>
            </a:r>
          </a:p>
          <a:p>
            <a:pPr algn="l" marL="647702" indent="-323851" lvl="1">
              <a:lnSpc>
                <a:spcPts val="4200"/>
              </a:lnSpc>
              <a:buAutoNum type="arabicPeriod" startAt="1"/>
            </a:pPr>
            <a:r>
              <a:rPr lang="en-US" sz="3000">
                <a:solidFill>
                  <a:srgbClr val="000000"/>
                </a:solidFill>
                <a:latin typeface="Arial"/>
              </a:rPr>
              <a:t>How did motorising the police help them combat crime.</a:t>
            </a:r>
          </a:p>
          <a:p>
            <a:pPr algn="l" marL="647702" indent="-323851" lvl="1">
              <a:lnSpc>
                <a:spcPts val="4200"/>
              </a:lnSpc>
              <a:buAutoNum type="arabicPeriod" startAt="1"/>
            </a:pPr>
            <a:r>
              <a:rPr lang="en-US" sz="3000">
                <a:solidFill>
                  <a:srgbClr val="000000"/>
                </a:solidFill>
                <a:latin typeface="Arial"/>
              </a:rPr>
              <a:t>What weapons did police in Britain carry with them in the 20th century?</a:t>
            </a:r>
          </a:p>
          <a:p>
            <a:pPr algn="l" marL="647702" indent="-323851" lvl="1">
              <a:lnSpc>
                <a:spcPts val="4200"/>
              </a:lnSpc>
              <a:buAutoNum type="arabicPeriod" startAt="1"/>
            </a:pPr>
            <a:r>
              <a:rPr lang="en-US" sz="3000">
                <a:solidFill>
                  <a:srgbClr val="000000"/>
                </a:solidFill>
                <a:latin typeface="Arial"/>
              </a:rPr>
              <a:t>Name a specialised police unit.</a:t>
            </a:r>
          </a:p>
          <a:p>
            <a:pPr algn="l" marL="647702" indent="-323851" lvl="1">
              <a:lnSpc>
                <a:spcPts val="4200"/>
              </a:lnSpc>
              <a:buAutoNum type="arabicPeriod" startAt="1"/>
            </a:pPr>
            <a:r>
              <a:rPr lang="en-US" sz="3000">
                <a:solidFill>
                  <a:srgbClr val="000000"/>
                </a:solidFill>
                <a:latin typeface="Arial"/>
              </a:rPr>
              <a:t>Why did membership of the police force change?</a:t>
            </a:r>
          </a:p>
          <a:p>
            <a:pPr algn="l" marL="647702" indent="-323851" lvl="1">
              <a:lnSpc>
                <a:spcPts val="4200"/>
              </a:lnSpc>
              <a:buAutoNum type="arabicPeriod" startAt="1"/>
            </a:pPr>
            <a:r>
              <a:rPr lang="en-US" sz="3000">
                <a:solidFill>
                  <a:srgbClr val="000000"/>
                </a:solidFill>
                <a:latin typeface="Arial"/>
              </a:rPr>
              <a:t>What was the Neighbourhood Watch?</a:t>
            </a:r>
          </a:p>
          <a:p>
            <a:pPr algn="l" marL="647702" indent="-323851" lvl="1">
              <a:lnSpc>
                <a:spcPts val="4200"/>
              </a:lnSpc>
              <a:buAutoNum type="arabicPeriod" startAt="1"/>
            </a:pPr>
            <a:r>
              <a:rPr lang="en-US" sz="3000">
                <a:solidFill>
                  <a:srgbClr val="000000"/>
                </a:solidFill>
                <a:latin typeface="Arial"/>
              </a:rPr>
              <a:t>Name one way in which science and technology helped the police fight crime.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07553" y="371762"/>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Crimes?</a:t>
            </a:r>
          </a:p>
        </p:txBody>
      </p:sp>
      <p:sp>
        <p:nvSpPr>
          <p:cNvPr name="TextBox 7" id="7"/>
          <p:cNvSpPr txBox="true"/>
          <p:nvPr/>
        </p:nvSpPr>
        <p:spPr>
          <a:xfrm rot="0">
            <a:off x="1007553" y="1797336"/>
            <a:ext cx="15609955" cy="792797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During the first half of the 20th Century, British crime figures were low (mainly due to the two </a:t>
            </a:r>
            <a:r>
              <a:rPr lang="en-US" sz="2500">
                <a:solidFill>
                  <a:srgbClr val="000000"/>
                </a:solidFill>
                <a:latin typeface="Arial Bold"/>
              </a:rPr>
              <a:t>World Wars</a:t>
            </a:r>
            <a:r>
              <a:rPr lang="en-US" sz="2500">
                <a:solidFill>
                  <a:srgbClr val="000000"/>
                </a:solidFill>
                <a:latin typeface="Arial"/>
              </a:rPr>
              <a:t>) before rapidly increasing from the 1960s onwards. </a:t>
            </a:r>
          </a:p>
          <a:p>
            <a:pPr algn="l">
              <a:lnSpc>
                <a:spcPts val="3500"/>
              </a:lnSpc>
            </a:pPr>
            <a:r>
              <a:rPr lang="en-US" sz="2500">
                <a:solidFill>
                  <a:srgbClr val="000000"/>
                </a:solidFill>
                <a:latin typeface="Arial"/>
              </a:rPr>
              <a:t>Many crimes are </a:t>
            </a:r>
            <a:r>
              <a:rPr lang="en-US" sz="2500">
                <a:solidFill>
                  <a:srgbClr val="000000"/>
                </a:solidFill>
                <a:latin typeface="Arial Bold"/>
              </a:rPr>
              <a:t>variations </a:t>
            </a:r>
            <a:r>
              <a:rPr lang="en-US" sz="2500">
                <a:solidFill>
                  <a:srgbClr val="000000"/>
                </a:solidFill>
                <a:latin typeface="Arial"/>
              </a:rPr>
              <a:t>of older crimes such as </a:t>
            </a:r>
            <a:r>
              <a:rPr lang="en-US" sz="2500">
                <a:solidFill>
                  <a:srgbClr val="000000"/>
                </a:solidFill>
                <a:latin typeface="Arial Bold"/>
              </a:rPr>
              <a:t>cybercrimes</a:t>
            </a:r>
            <a:r>
              <a:rPr lang="en-US" sz="2500">
                <a:solidFill>
                  <a:srgbClr val="000000"/>
                </a:solidFill>
                <a:latin typeface="Arial"/>
              </a:rPr>
              <a:t> of </a:t>
            </a:r>
            <a:r>
              <a:rPr lang="en-US" sz="2500">
                <a:solidFill>
                  <a:srgbClr val="000000"/>
                </a:solidFill>
                <a:latin typeface="Arial Bold"/>
              </a:rPr>
              <a:t>online theft </a:t>
            </a:r>
            <a:r>
              <a:rPr lang="en-US" sz="2500">
                <a:solidFill>
                  <a:srgbClr val="000000"/>
                </a:solidFill>
                <a:latin typeface="Arial"/>
              </a:rPr>
              <a:t>and </a:t>
            </a:r>
            <a:r>
              <a:rPr lang="en-US" sz="2500">
                <a:solidFill>
                  <a:srgbClr val="000000"/>
                </a:solidFill>
                <a:latin typeface="Arial Bold"/>
              </a:rPr>
              <a:t>fraud</a:t>
            </a:r>
            <a:r>
              <a:rPr lang="en-US" sz="2500">
                <a:solidFill>
                  <a:srgbClr val="000000"/>
                </a:solidFill>
                <a:latin typeface="Arial"/>
              </a:rPr>
              <a:t>. The problem with these were that they are often located abroad. </a:t>
            </a:r>
          </a:p>
          <a:p>
            <a:pPr algn="l">
              <a:lnSpc>
                <a:spcPts val="3500"/>
              </a:lnSpc>
            </a:pPr>
            <a:r>
              <a:rPr lang="en-US" sz="2500">
                <a:solidFill>
                  <a:srgbClr val="000000"/>
                </a:solidFill>
                <a:latin typeface="Arial Bold"/>
              </a:rPr>
              <a:t>Terrorism</a:t>
            </a:r>
            <a:r>
              <a:rPr lang="en-US" sz="2500">
                <a:solidFill>
                  <a:srgbClr val="000000"/>
                </a:solidFill>
                <a:latin typeface="Arial"/>
              </a:rPr>
              <a:t> got more notice during the later decades of the 20thcentury but it was not a new crime. The </a:t>
            </a:r>
            <a:r>
              <a:rPr lang="en-US" sz="2500">
                <a:solidFill>
                  <a:srgbClr val="000000"/>
                </a:solidFill>
                <a:latin typeface="Arial Bold"/>
              </a:rPr>
              <a:t>IRA bombing campaign In Britain</a:t>
            </a:r>
            <a:r>
              <a:rPr lang="en-US" sz="2500">
                <a:solidFill>
                  <a:srgbClr val="000000"/>
                </a:solidFill>
                <a:latin typeface="Arial"/>
              </a:rPr>
              <a:t> during the Troubles was similar to the actions of the </a:t>
            </a:r>
            <a:r>
              <a:rPr lang="en-US" sz="2500">
                <a:solidFill>
                  <a:srgbClr val="000000"/>
                </a:solidFill>
                <a:latin typeface="Arial Bold"/>
              </a:rPr>
              <a:t>Fenians</a:t>
            </a:r>
            <a:r>
              <a:rPr lang="en-US" sz="2500">
                <a:solidFill>
                  <a:srgbClr val="000000"/>
                </a:solidFill>
                <a:latin typeface="Arial"/>
              </a:rPr>
              <a:t> in the 19th Century.</a:t>
            </a:r>
          </a:p>
          <a:p>
            <a:pPr algn="l">
              <a:lnSpc>
                <a:spcPts val="3500"/>
              </a:lnSpc>
            </a:pPr>
            <a:r>
              <a:rPr lang="en-US" sz="2500">
                <a:solidFill>
                  <a:srgbClr val="000000"/>
                </a:solidFill>
                <a:latin typeface="Arial"/>
              </a:rPr>
              <a:t>As society has changed, </a:t>
            </a:r>
            <a:r>
              <a:rPr lang="en-US" sz="2500">
                <a:solidFill>
                  <a:srgbClr val="000000"/>
                </a:solidFill>
                <a:latin typeface="Arial Bold"/>
              </a:rPr>
              <a:t>new crimes </a:t>
            </a:r>
            <a:r>
              <a:rPr lang="en-US" sz="2500">
                <a:solidFill>
                  <a:srgbClr val="000000"/>
                </a:solidFill>
                <a:latin typeface="Arial"/>
              </a:rPr>
              <a:t>have emerged. In the new multi-cultural society, new laws have been created to protect different groups based on race, religion and/or sexuality. This included the </a:t>
            </a:r>
            <a:r>
              <a:rPr lang="en-US" sz="2500">
                <a:solidFill>
                  <a:srgbClr val="000000"/>
                </a:solidFill>
                <a:latin typeface="Arial Bold"/>
              </a:rPr>
              <a:t>Race and Religious Hatred Act </a:t>
            </a:r>
            <a:r>
              <a:rPr lang="en-US" sz="2500">
                <a:solidFill>
                  <a:srgbClr val="000000"/>
                </a:solidFill>
                <a:latin typeface="Arial"/>
              </a:rPr>
              <a:t>(</a:t>
            </a:r>
            <a:r>
              <a:rPr lang="en-US" sz="2500">
                <a:solidFill>
                  <a:srgbClr val="000000"/>
                </a:solidFill>
                <a:latin typeface="Arial Bold"/>
              </a:rPr>
              <a:t>2006</a:t>
            </a:r>
            <a:r>
              <a:rPr lang="en-US" sz="2500">
                <a:solidFill>
                  <a:srgbClr val="000000"/>
                </a:solidFill>
                <a:latin typeface="Arial"/>
              </a:rPr>
              <a:t>) which has made it an offence to incite hatred against a person on the grounds of their religious or racial background. </a:t>
            </a:r>
          </a:p>
          <a:p>
            <a:pPr algn="l">
              <a:lnSpc>
                <a:spcPts val="3500"/>
              </a:lnSpc>
            </a:pPr>
            <a:r>
              <a:rPr lang="en-US" sz="2500">
                <a:solidFill>
                  <a:srgbClr val="000000"/>
                </a:solidFill>
                <a:latin typeface="Arial"/>
              </a:rPr>
              <a:t>There have also been </a:t>
            </a:r>
            <a:r>
              <a:rPr lang="en-US" sz="2500">
                <a:solidFill>
                  <a:srgbClr val="000000"/>
                </a:solidFill>
                <a:latin typeface="Arial Bold"/>
              </a:rPr>
              <a:t>new drug laws </a:t>
            </a:r>
            <a:r>
              <a:rPr lang="en-US" sz="2500">
                <a:solidFill>
                  <a:srgbClr val="000000"/>
                </a:solidFill>
                <a:latin typeface="Arial"/>
              </a:rPr>
              <a:t>brought in as wide drug use affected society.</a:t>
            </a:r>
          </a:p>
          <a:p>
            <a:pPr algn="l">
              <a:lnSpc>
                <a:spcPts val="3500"/>
              </a:lnSpc>
            </a:pPr>
            <a:r>
              <a:rPr lang="en-US" sz="2500">
                <a:solidFill>
                  <a:srgbClr val="000000"/>
                </a:solidFill>
                <a:latin typeface="Arial"/>
              </a:rPr>
              <a:t>As cars have become more common, new laws have been brought into place in order to control their use. This includes laws regarding speeding, breaking traffic lights, driving under the influence of alcohol/drugs and driving while using a phone.</a:t>
            </a:r>
          </a:p>
          <a:p>
            <a:pPr algn="l">
              <a:lnSpc>
                <a:spcPts val="3500"/>
              </a:lnSpc>
            </a:pPr>
            <a:r>
              <a:rPr lang="en-US" sz="2500">
                <a:solidFill>
                  <a:srgbClr val="000000"/>
                </a:solidFill>
                <a:latin typeface="Arial"/>
              </a:rPr>
              <a:t>Due to changing society, some of the criminal acts which have been </a:t>
            </a:r>
            <a:r>
              <a:rPr lang="en-US" sz="2500">
                <a:solidFill>
                  <a:srgbClr val="000000"/>
                </a:solidFill>
                <a:latin typeface="Arial Bold"/>
              </a:rPr>
              <a:t>abolished</a:t>
            </a:r>
            <a:r>
              <a:rPr lang="en-US" sz="2500">
                <a:solidFill>
                  <a:srgbClr val="000000"/>
                </a:solidFill>
                <a:latin typeface="Arial"/>
              </a:rPr>
              <a:t> include the decriminalising of </a:t>
            </a:r>
            <a:r>
              <a:rPr lang="en-US" sz="2500">
                <a:solidFill>
                  <a:srgbClr val="000000"/>
                </a:solidFill>
                <a:latin typeface="Arial Bold"/>
              </a:rPr>
              <a:t>homosexuality</a:t>
            </a:r>
            <a:r>
              <a:rPr lang="en-US" sz="2500">
                <a:solidFill>
                  <a:srgbClr val="000000"/>
                </a:solidFill>
                <a:latin typeface="Arial"/>
              </a:rPr>
              <a:t> (Britain in 1967 and Ireland in 1993) and </a:t>
            </a:r>
            <a:r>
              <a:rPr lang="en-US" sz="2500">
                <a:solidFill>
                  <a:srgbClr val="000000"/>
                </a:solidFill>
                <a:latin typeface="Arial Bold"/>
              </a:rPr>
              <a:t>abortion</a:t>
            </a:r>
            <a:r>
              <a:rPr lang="en-US" sz="2500">
                <a:solidFill>
                  <a:srgbClr val="000000"/>
                </a:solidFill>
                <a:latin typeface="Arial"/>
              </a:rPr>
              <a:t> in certain circumstances (Britain in 1967 and Ireland in 2018).</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Punishments?</a:t>
            </a:r>
          </a:p>
        </p:txBody>
      </p:sp>
      <p:sp>
        <p:nvSpPr>
          <p:cNvPr name="TextBox 7" id="7"/>
          <p:cNvSpPr txBox="true"/>
          <p:nvPr/>
        </p:nvSpPr>
        <p:spPr>
          <a:xfrm rot="0">
            <a:off x="1028700" y="2149474"/>
            <a:ext cx="15609955" cy="5727700"/>
          </a:xfrm>
          <a:prstGeom prst="rect">
            <a:avLst/>
          </a:prstGeom>
        </p:spPr>
        <p:txBody>
          <a:bodyPr anchor="t" rtlCol="false" tIns="0" lIns="0" bIns="0" rIns="0">
            <a:spAutoFit/>
          </a:bodyPr>
          <a:lstStyle/>
          <a:p>
            <a:pPr algn="l">
              <a:lnSpc>
                <a:spcPts val="3499"/>
              </a:lnSpc>
            </a:pPr>
            <a:r>
              <a:rPr lang="en-US" sz="2499">
                <a:solidFill>
                  <a:srgbClr val="000000"/>
                </a:solidFill>
                <a:latin typeface="Arial"/>
              </a:rPr>
              <a:t>The reforms made in prisons in the Industrial Revolution were further changed, or in some cases dropped completely. It was hoped prisons would </a:t>
            </a:r>
            <a:r>
              <a:rPr lang="en-US" sz="2499">
                <a:solidFill>
                  <a:srgbClr val="000000"/>
                </a:solidFill>
                <a:latin typeface="Arial Bold"/>
              </a:rPr>
              <a:t>reform people to being better humans</a:t>
            </a:r>
            <a:r>
              <a:rPr lang="en-US" sz="2499">
                <a:solidFill>
                  <a:srgbClr val="000000"/>
                </a:solidFill>
                <a:latin typeface="Arial"/>
              </a:rPr>
              <a:t>.</a:t>
            </a:r>
          </a:p>
          <a:p>
            <a:pPr algn="l">
              <a:lnSpc>
                <a:spcPts val="3499"/>
              </a:lnSpc>
            </a:pPr>
            <a:r>
              <a:rPr lang="en-US" sz="2499">
                <a:solidFill>
                  <a:srgbClr val="000000"/>
                </a:solidFill>
                <a:latin typeface="Arial"/>
              </a:rPr>
              <a:t>The </a:t>
            </a:r>
            <a:r>
              <a:rPr lang="en-US" sz="2499">
                <a:solidFill>
                  <a:srgbClr val="000000"/>
                </a:solidFill>
                <a:latin typeface="Arial Bold"/>
              </a:rPr>
              <a:t>separate system </a:t>
            </a:r>
            <a:r>
              <a:rPr lang="en-US" sz="2499">
                <a:solidFill>
                  <a:srgbClr val="000000"/>
                </a:solidFill>
                <a:latin typeface="Arial"/>
              </a:rPr>
              <a:t>was dropped while the hard work was reduced before being abolished.</a:t>
            </a:r>
          </a:p>
          <a:p>
            <a:pPr algn="l">
              <a:lnSpc>
                <a:spcPts val="3499"/>
              </a:lnSpc>
            </a:pPr>
            <a:r>
              <a:rPr lang="en-US" sz="2499">
                <a:solidFill>
                  <a:srgbClr val="000000"/>
                </a:solidFill>
                <a:latin typeface="Arial"/>
              </a:rPr>
              <a:t>Prisoners were allowed ordinary haircuts and clothing rather than the shaven heads and the prisoners could earn some money. </a:t>
            </a:r>
          </a:p>
          <a:p>
            <a:pPr algn="l">
              <a:lnSpc>
                <a:spcPts val="3499"/>
              </a:lnSpc>
            </a:pPr>
            <a:r>
              <a:rPr lang="en-US" sz="2499">
                <a:solidFill>
                  <a:srgbClr val="000000"/>
                </a:solidFill>
                <a:latin typeface="Arial Bold"/>
              </a:rPr>
              <a:t>Workshops </a:t>
            </a:r>
            <a:r>
              <a:rPr lang="en-US" sz="2499">
                <a:solidFill>
                  <a:srgbClr val="000000"/>
                </a:solidFill>
                <a:latin typeface="Arial"/>
              </a:rPr>
              <a:t>were set ip so that there were more opportunities for work and prisoners could earn some money; they were also allowed more family visits.</a:t>
            </a:r>
          </a:p>
          <a:p>
            <a:pPr algn="l">
              <a:lnSpc>
                <a:spcPts val="3499"/>
              </a:lnSpc>
            </a:pPr>
            <a:r>
              <a:rPr lang="en-US" sz="2499">
                <a:solidFill>
                  <a:srgbClr val="000000"/>
                </a:solidFill>
                <a:latin typeface="Arial"/>
              </a:rPr>
              <a:t>The </a:t>
            </a:r>
            <a:r>
              <a:rPr lang="en-US" sz="2499">
                <a:solidFill>
                  <a:srgbClr val="000000"/>
                </a:solidFill>
                <a:latin typeface="Arial Bold"/>
              </a:rPr>
              <a:t>death penalty </a:t>
            </a:r>
            <a:r>
              <a:rPr lang="en-US" sz="2499">
                <a:solidFill>
                  <a:srgbClr val="000000"/>
                </a:solidFill>
                <a:latin typeface="Arial"/>
              </a:rPr>
              <a:t>(capital punishment) was completely abolished in Britain in 2004.</a:t>
            </a:r>
          </a:p>
          <a:p>
            <a:pPr algn="l">
              <a:lnSpc>
                <a:spcPts val="3499"/>
              </a:lnSpc>
            </a:pPr>
            <a:r>
              <a:rPr lang="en-US" sz="2499">
                <a:solidFill>
                  <a:srgbClr val="000000"/>
                </a:solidFill>
                <a:latin typeface="Arial"/>
              </a:rPr>
              <a:t>Prison conditions became more difficult from 1960 onwards, leading to riots in the 70s and 90s.</a:t>
            </a:r>
          </a:p>
          <a:p>
            <a:pPr algn="l">
              <a:lnSpc>
                <a:spcPts val="3499"/>
              </a:lnSpc>
            </a:pPr>
            <a:r>
              <a:rPr lang="en-US" sz="2499">
                <a:solidFill>
                  <a:srgbClr val="000000"/>
                </a:solidFill>
                <a:latin typeface="Arial Bold"/>
              </a:rPr>
              <a:t>New punishments </a:t>
            </a:r>
            <a:r>
              <a:rPr lang="en-US" sz="2499">
                <a:solidFill>
                  <a:srgbClr val="000000"/>
                </a:solidFill>
                <a:latin typeface="Arial"/>
              </a:rPr>
              <a:t>were introduced rather than relying on prisons. Some people could get </a:t>
            </a:r>
            <a:r>
              <a:rPr lang="en-US" sz="2499">
                <a:solidFill>
                  <a:srgbClr val="000000"/>
                </a:solidFill>
                <a:latin typeface="Arial Bold"/>
              </a:rPr>
              <a:t>probations </a:t>
            </a:r>
            <a:r>
              <a:rPr lang="en-US" sz="2499">
                <a:solidFill>
                  <a:srgbClr val="000000"/>
                </a:solidFill>
                <a:latin typeface="Arial"/>
              </a:rPr>
              <a:t>for minor offences with </a:t>
            </a:r>
            <a:r>
              <a:rPr lang="en-US" sz="2499">
                <a:solidFill>
                  <a:srgbClr val="000000"/>
                </a:solidFill>
                <a:latin typeface="Arial Bold"/>
              </a:rPr>
              <a:t>Community Service Orders </a:t>
            </a:r>
            <a:r>
              <a:rPr lang="en-US" sz="2499">
                <a:solidFill>
                  <a:srgbClr val="000000"/>
                </a:solidFill>
                <a:latin typeface="Arial"/>
              </a:rPr>
              <a:t>and </a:t>
            </a:r>
            <a:r>
              <a:rPr lang="en-US" sz="2499">
                <a:solidFill>
                  <a:srgbClr val="000000"/>
                </a:solidFill>
                <a:latin typeface="Arial Bold"/>
              </a:rPr>
              <a:t>electronic tagging </a:t>
            </a:r>
            <a:r>
              <a:rPr lang="en-US" sz="2499">
                <a:solidFill>
                  <a:srgbClr val="000000"/>
                </a:solidFill>
                <a:latin typeface="Arial"/>
              </a:rPr>
              <a:t>becoming common.</a:t>
            </a:r>
          </a:p>
          <a:p>
            <a:pPr algn="l">
              <a:lnSpc>
                <a:spcPts val="3499"/>
              </a:lnSpc>
            </a:pPr>
            <a:r>
              <a:rPr lang="en-US" sz="2499">
                <a:solidFill>
                  <a:srgbClr val="000000"/>
                </a:solidFill>
                <a:latin typeface="Arial Bold"/>
              </a:rPr>
              <a:t>Juvenile courts</a:t>
            </a:r>
            <a:r>
              <a:rPr lang="en-US" sz="2499">
                <a:solidFill>
                  <a:srgbClr val="000000"/>
                </a:solidFill>
                <a:latin typeface="Arial"/>
              </a:rPr>
              <a:t> have been set up to deal with </a:t>
            </a:r>
            <a:r>
              <a:rPr lang="en-US" sz="2499">
                <a:solidFill>
                  <a:srgbClr val="000000"/>
                </a:solidFill>
                <a:latin typeface="Arial Bold"/>
              </a:rPr>
              <a:t>young offenders</a:t>
            </a:r>
            <a:r>
              <a:rPr lang="en-US" sz="2499">
                <a:solidFill>
                  <a:srgbClr val="000000"/>
                </a:solidFill>
                <a:latin typeface="Arial"/>
              </a:rPr>
              <a:t> while </a:t>
            </a:r>
            <a:r>
              <a:rPr lang="en-US" sz="2499">
                <a:solidFill>
                  <a:srgbClr val="000000"/>
                </a:solidFill>
                <a:latin typeface="Arial Bold"/>
              </a:rPr>
              <a:t>youth detention centres</a:t>
            </a:r>
            <a:r>
              <a:rPr lang="en-US" sz="2499">
                <a:solidFill>
                  <a:srgbClr val="000000"/>
                </a:solidFill>
                <a:latin typeface="Arial"/>
              </a:rPr>
              <a:t> have also been set up. However, re-offending rates continue to be high. </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488 (Making History, 2nd Edition)</a:t>
            </a:r>
          </a:p>
        </p:txBody>
      </p:sp>
      <p:sp>
        <p:nvSpPr>
          <p:cNvPr name="TextBox 7" id="7"/>
          <p:cNvSpPr txBox="true"/>
          <p:nvPr/>
        </p:nvSpPr>
        <p:spPr>
          <a:xfrm rot="0">
            <a:off x="1256790" y="2056656"/>
            <a:ext cx="15609955" cy="53816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When did crime figures rise during the 20th century in Britain?</a:t>
            </a:r>
          </a:p>
          <a:p>
            <a:pPr algn="l" marL="647702" indent="-323851" lvl="1">
              <a:lnSpc>
                <a:spcPts val="4200"/>
              </a:lnSpc>
              <a:buAutoNum type="arabicPeriod" startAt="1"/>
            </a:pPr>
            <a:r>
              <a:rPr lang="en-US" sz="3000">
                <a:solidFill>
                  <a:srgbClr val="000000"/>
                </a:solidFill>
                <a:latin typeface="Arial"/>
              </a:rPr>
              <a:t>Give one example to show how crime fgures rose.</a:t>
            </a:r>
          </a:p>
          <a:p>
            <a:pPr algn="l" marL="647702" indent="-323851" lvl="1">
              <a:lnSpc>
                <a:spcPts val="4200"/>
              </a:lnSpc>
              <a:buAutoNum type="arabicPeriod" startAt="1"/>
            </a:pPr>
            <a:r>
              <a:rPr lang="en-US" sz="3000">
                <a:solidFill>
                  <a:srgbClr val="000000"/>
                </a:solidFill>
                <a:latin typeface="Arial"/>
              </a:rPr>
              <a:t>Explain '</a:t>
            </a:r>
            <a:r>
              <a:rPr lang="en-US" sz="3000">
                <a:solidFill>
                  <a:srgbClr val="000000"/>
                </a:solidFill>
                <a:latin typeface="Arial Italics"/>
              </a:rPr>
              <a:t>Many crimes were variations on older crimes</a:t>
            </a:r>
            <a:r>
              <a:rPr lang="en-US" sz="3000">
                <a:solidFill>
                  <a:srgbClr val="000000"/>
                </a:solidFill>
                <a:latin typeface="Arial"/>
              </a:rPr>
              <a:t>'.</a:t>
            </a:r>
          </a:p>
          <a:p>
            <a:pPr algn="l" marL="647702" indent="-323851" lvl="1">
              <a:lnSpc>
                <a:spcPts val="4200"/>
              </a:lnSpc>
              <a:buAutoNum type="arabicPeriod" startAt="1"/>
            </a:pPr>
            <a:r>
              <a:rPr lang="en-US" sz="3000">
                <a:solidFill>
                  <a:srgbClr val="000000"/>
                </a:solidFill>
                <a:latin typeface="Arial"/>
              </a:rPr>
              <a:t>What new laws were passed to protect different groups in society?</a:t>
            </a:r>
          </a:p>
          <a:p>
            <a:pPr algn="l" marL="647702" indent="-323851" lvl="1">
              <a:lnSpc>
                <a:spcPts val="4200"/>
              </a:lnSpc>
              <a:buAutoNum type="arabicPeriod" startAt="1"/>
            </a:pPr>
            <a:r>
              <a:rPr lang="en-US" sz="3000">
                <a:solidFill>
                  <a:srgbClr val="000000"/>
                </a:solidFill>
                <a:latin typeface="Arial"/>
              </a:rPr>
              <a:t>Give one example of a new law about the use of cars.</a:t>
            </a:r>
          </a:p>
          <a:p>
            <a:pPr algn="l" marL="647702" indent="-323851" lvl="1">
              <a:lnSpc>
                <a:spcPts val="4200"/>
              </a:lnSpc>
              <a:buAutoNum type="arabicPeriod" startAt="1"/>
            </a:pPr>
            <a:r>
              <a:rPr lang="en-US" sz="3000">
                <a:solidFill>
                  <a:srgbClr val="000000"/>
                </a:solidFill>
                <a:latin typeface="Arial"/>
              </a:rPr>
              <a:t>Give one example of a law that was decriminalised.</a:t>
            </a:r>
          </a:p>
          <a:p>
            <a:pPr algn="l" marL="647702" indent="-323851" lvl="1">
              <a:lnSpc>
                <a:spcPts val="4200"/>
              </a:lnSpc>
              <a:buAutoNum type="arabicPeriod" startAt="1"/>
            </a:pPr>
            <a:r>
              <a:rPr lang="en-US" sz="3000">
                <a:solidFill>
                  <a:srgbClr val="000000"/>
                </a:solidFill>
                <a:latin typeface="Arial"/>
              </a:rPr>
              <a:t>Give one example to show how prisons were managed differently to the 19th century.</a:t>
            </a:r>
          </a:p>
          <a:p>
            <a:pPr algn="l" marL="647702" indent="-323851" lvl="1">
              <a:lnSpc>
                <a:spcPts val="4200"/>
              </a:lnSpc>
              <a:buAutoNum type="arabicPeriod" startAt="1"/>
            </a:pPr>
            <a:r>
              <a:rPr lang="en-US" sz="3000">
                <a:solidFill>
                  <a:srgbClr val="000000"/>
                </a:solidFill>
                <a:latin typeface="Arial"/>
              </a:rPr>
              <a:t>Why was the death penalty abolished in Britain in 2004?</a:t>
            </a:r>
          </a:p>
          <a:p>
            <a:pPr algn="l" marL="647702" indent="-323851" lvl="1">
              <a:lnSpc>
                <a:spcPts val="4200"/>
              </a:lnSpc>
              <a:buAutoNum type="arabicPeriod" startAt="1"/>
            </a:pPr>
            <a:r>
              <a:rPr lang="en-US" sz="3000">
                <a:solidFill>
                  <a:srgbClr val="000000"/>
                </a:solidFill>
                <a:latin typeface="Arial"/>
              </a:rPr>
              <a:t>Give one new punishment that was introduced instead of sending people to prison.</a:t>
            </a:r>
          </a:p>
          <a:p>
            <a:pPr algn="l" marL="647702" indent="-323851" lvl="1">
              <a:lnSpc>
                <a:spcPts val="4200"/>
              </a:lnSpc>
              <a:buAutoNum type="arabicPeriod" startAt="1"/>
            </a:pPr>
            <a:r>
              <a:rPr lang="en-US" sz="3000">
                <a:solidFill>
                  <a:srgbClr val="000000"/>
                </a:solidFill>
                <a:latin typeface="Arial"/>
              </a:rPr>
              <a:t>What was the Borstal system? What replaced the Borstal system?</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Learning Outcomes</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spc="135">
                <a:solidFill>
                  <a:srgbClr val="000000"/>
                </a:solidFill>
                <a:latin typeface="Arial Bold"/>
              </a:rPr>
              <a:t>3.11 EXPLORE </a:t>
            </a:r>
            <a:r>
              <a:rPr lang="en-US" sz="3000" spc="135">
                <a:solidFill>
                  <a:srgbClr val="000000"/>
                </a:solidFill>
                <a:latin typeface="Arial"/>
              </a:rPr>
              <a:t>the contribution of technological developments and innovation to historical change</a:t>
            </a:r>
          </a:p>
          <a:p>
            <a:pPr algn="l">
              <a:lnSpc>
                <a:spcPts val="4200"/>
              </a:lnSpc>
            </a:pPr>
            <a:r>
              <a:rPr lang="en-US" sz="3000" spc="135">
                <a:solidFill>
                  <a:srgbClr val="000000"/>
                </a:solidFill>
                <a:latin typeface="Arial Bold"/>
              </a:rPr>
              <a:t>3.14 ILLUSTRATE</a:t>
            </a:r>
            <a:r>
              <a:rPr lang="en-US" sz="3000" spc="135">
                <a:solidFill>
                  <a:srgbClr val="000000"/>
                </a:solidFill>
                <a:latin typeface="Arial"/>
              </a:rPr>
              <a:t> patterns of change across different time periods in a chosen theme relating to life and society (such as, Crime and punishment; Food and drink; Work and leisure; Fashion and appearance or Health and medicine).</a:t>
            </a:r>
          </a:p>
          <a:p>
            <a:pPr algn="l">
              <a:lnSpc>
                <a:spcPts val="4200"/>
              </a:lnSpc>
            </a:pP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1840"/>
            <a:ext cx="18288000" cy="1534191"/>
          </a:xfrm>
          <a:prstGeom prst="rect">
            <a:avLst/>
          </a:prstGeom>
        </p:spPr>
        <p:txBody>
          <a:bodyPr anchor="t" rtlCol="false" tIns="0" lIns="0" bIns="0" rIns="0">
            <a:spAutoFit/>
          </a:bodyPr>
          <a:lstStyle/>
          <a:p>
            <a:pPr algn="ctr">
              <a:lnSpc>
                <a:spcPts val="11217"/>
              </a:lnSpc>
            </a:pPr>
            <a:r>
              <a:rPr lang="en-US" sz="8012" spc="360">
                <a:solidFill>
                  <a:srgbClr val="A07200"/>
                </a:solidFill>
                <a:latin typeface="Arial Bold"/>
              </a:rPr>
              <a:t>34.6: SUMMARY</a:t>
            </a:r>
          </a:p>
        </p:txBody>
      </p:sp>
      <p:sp>
        <p:nvSpPr>
          <p:cNvPr name="TextBox 4" id="4"/>
          <p:cNvSpPr txBox="true"/>
          <p:nvPr/>
        </p:nvSpPr>
        <p:spPr>
          <a:xfrm rot="0">
            <a:off x="351801" y="3747307"/>
            <a:ext cx="17584398" cy="1335680"/>
          </a:xfrm>
          <a:prstGeom prst="rect">
            <a:avLst/>
          </a:prstGeom>
        </p:spPr>
        <p:txBody>
          <a:bodyPr anchor="t" rtlCol="false" tIns="0" lIns="0" bIns="0" rIns="0">
            <a:spAutoFit/>
          </a:bodyPr>
          <a:lstStyle/>
          <a:p>
            <a:pPr algn="ctr">
              <a:lnSpc>
                <a:spcPts val="10366"/>
              </a:lnSpc>
            </a:pPr>
            <a:r>
              <a:rPr lang="en-US" sz="9014" spc="2704">
                <a:solidFill>
                  <a:srgbClr val="FFFFFF"/>
                </a:solidFill>
                <a:latin typeface="Daydream"/>
              </a:rPr>
              <a:t>34.6: summary</a:t>
            </a:r>
          </a:p>
        </p:txBody>
      </p:sp>
      <p:sp>
        <p:nvSpPr>
          <p:cNvPr name="TextBox 5" id="5"/>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1" id="11"/>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453232"/>
            <a:ext cx="15609955" cy="1244600"/>
          </a:xfrm>
          <a:prstGeom prst="rect">
            <a:avLst/>
          </a:prstGeom>
        </p:spPr>
        <p:txBody>
          <a:bodyPr anchor="t" rtlCol="false" tIns="0" lIns="0" bIns="0" rIns="0">
            <a:spAutoFit/>
          </a:bodyPr>
          <a:lstStyle/>
          <a:p>
            <a:pPr algn="l">
              <a:lnSpc>
                <a:spcPts val="9100"/>
              </a:lnSpc>
            </a:pPr>
            <a:r>
              <a:rPr lang="en-US" sz="6500">
                <a:solidFill>
                  <a:srgbClr val="A07200"/>
                </a:solidFill>
                <a:latin typeface="Arial Bold"/>
              </a:rPr>
              <a:t>In this chapter, we have learned that...</a:t>
            </a:r>
          </a:p>
        </p:txBody>
      </p:sp>
      <p:sp>
        <p:nvSpPr>
          <p:cNvPr name="TextBox 7" id="7"/>
          <p:cNvSpPr txBox="true"/>
          <p:nvPr/>
        </p:nvSpPr>
        <p:spPr>
          <a:xfrm rot="0">
            <a:off x="1028700" y="1602582"/>
            <a:ext cx="15609955" cy="7997189"/>
          </a:xfrm>
          <a:prstGeom prst="rect">
            <a:avLst/>
          </a:prstGeom>
        </p:spPr>
        <p:txBody>
          <a:bodyPr anchor="t" rtlCol="false" tIns="0" lIns="0" bIns="0" rIns="0">
            <a:spAutoFit/>
          </a:bodyPr>
          <a:lstStyle/>
          <a:p>
            <a:pPr algn="l" marL="518165" indent="-259082" lvl="1">
              <a:lnSpc>
                <a:spcPts val="3360"/>
              </a:lnSpc>
              <a:buFont typeface="Arial"/>
              <a:buChar char="•"/>
            </a:pPr>
            <a:r>
              <a:rPr lang="en-US" sz="2400">
                <a:solidFill>
                  <a:srgbClr val="000000"/>
                </a:solidFill>
                <a:latin typeface="Arial"/>
              </a:rPr>
              <a:t>In the ancient world, crime and punishment were primarily guided by the edicts of emperors and the Roman Senate. Soldiers and the Vigiles served as law enforcement, and punishment was often influenced by one's social class. The focus was largely on physical penalties for crimes ranging from robbery to more serious offenses like murder and arson.</a:t>
            </a:r>
          </a:p>
          <a:p>
            <a:pPr algn="l" marL="518165" indent="-259082" lvl="1">
              <a:lnSpc>
                <a:spcPts val="3360"/>
              </a:lnSpc>
              <a:buFont typeface="Arial"/>
              <a:buChar char="•"/>
            </a:pPr>
            <a:r>
              <a:rPr lang="en-US" sz="2400">
                <a:solidFill>
                  <a:srgbClr val="000000"/>
                </a:solidFill>
                <a:latin typeface="Arial"/>
              </a:rPr>
              <a:t>During the Middle Ages, laws were often made by the King and local lords. There was no formal police force; rather, law enforcement was a community responsibility. Crimes commonly involved property damage and poaching, with punishments varying from fines to public humiliation and even execution.</a:t>
            </a:r>
          </a:p>
          <a:p>
            <a:pPr algn="l" marL="518165" indent="-259082" lvl="1">
              <a:lnSpc>
                <a:spcPts val="3360"/>
              </a:lnSpc>
              <a:buFont typeface="Arial"/>
              <a:buChar char="•"/>
            </a:pPr>
            <a:r>
              <a:rPr lang="en-US" sz="2400">
                <a:solidFill>
                  <a:srgbClr val="000000"/>
                </a:solidFill>
                <a:latin typeface="Arial"/>
              </a:rPr>
              <a:t>In the eighteenth and nineteenth centuries, Britain's legal system underwent significant changes. Laws were created by parliament and ratified by the monarchy. With industrialisation, new forms of crime emerged, including white-collar crimes and bank robberies. Influential figures like John Howard and Elizabeth Fry advocated for prison reform, and transportation to Australia became a notable form of punishment.</a:t>
            </a:r>
          </a:p>
          <a:p>
            <a:pPr algn="l" marL="518165" indent="-259082" lvl="1">
              <a:lnSpc>
                <a:spcPts val="3360"/>
              </a:lnSpc>
              <a:buFont typeface="Arial"/>
              <a:buChar char="•"/>
            </a:pPr>
            <a:r>
              <a:rPr lang="en-US" sz="2400">
                <a:solidFill>
                  <a:srgbClr val="000000"/>
                </a:solidFill>
                <a:latin typeface="Arial"/>
              </a:rPr>
              <a:t>In the twentieth century, lawmaking was influenced by various social, economic, and technological factors. Police forces adapted to these changes, employing new technologies like fingerprinting and DNA testing. Crimes evolved to include cybercrimes and terrorism, while legal systems also adapted to protect increasingly diverse populations based on race, religion, and sexuality. The focus of punishments also shifted towards rehabilitation, with new measures like community service orders and electronic tagging being introduced.</a:t>
            </a:r>
          </a:p>
          <a:p>
            <a:pPr algn="l" marL="518165" indent="-259082" lvl="1">
              <a:lnSpc>
                <a:spcPts val="3360"/>
              </a:lnSpc>
              <a:buFont typeface="Arial"/>
              <a:buChar char="•"/>
            </a:pPr>
            <a:r>
              <a:rPr lang="en-US" sz="2400">
                <a:solidFill>
                  <a:srgbClr val="000000"/>
                </a:solidFill>
                <a:latin typeface="Arial"/>
              </a:rPr>
              <a:t>Throughout human history, the justice system has reflected societal norms and advanced along with changes in technology, economics, and social structures. By the twentieth century, many countries had moved towards making legal systems more equitable, mirroring broader welfare state principles, although disparities still exist.</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66775"/>
            <a:ext cx="15609955" cy="765174"/>
          </a:xfrm>
          <a:prstGeom prst="rect">
            <a:avLst/>
          </a:prstGeom>
        </p:spPr>
        <p:txBody>
          <a:bodyPr anchor="t" rtlCol="false" tIns="0" lIns="0" bIns="0" rIns="0">
            <a:spAutoFit/>
          </a:bodyPr>
          <a:lstStyle/>
          <a:p>
            <a:pPr algn="l">
              <a:lnSpc>
                <a:spcPts val="5600"/>
              </a:lnSpc>
            </a:pPr>
            <a:r>
              <a:rPr lang="en-US" sz="4000">
                <a:solidFill>
                  <a:srgbClr val="A07200"/>
                </a:solidFill>
                <a:latin typeface="Arial Bold"/>
              </a:rPr>
              <a:t>Reflecting on... Patterns of Change in Crime and Punishment</a:t>
            </a:r>
          </a:p>
        </p:txBody>
      </p:sp>
      <p:sp>
        <p:nvSpPr>
          <p:cNvPr name="TextBox 7" id="7"/>
          <p:cNvSpPr txBox="true"/>
          <p:nvPr/>
        </p:nvSpPr>
        <p:spPr>
          <a:xfrm rot="0">
            <a:off x="1028700" y="1508124"/>
            <a:ext cx="15609955" cy="43148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 human quest for order and justice has evolved significantly through time. In earlier societies, justice was largely determined by might or social status, with little formal process. The Industrial Revolution brought sweeping changes in social dynamics and crime rates, prompting the need for legal reforms and the creation of organised police forces. In the twentieth century, advancements in technology and a changing social fabric have required law enforcement to adapt, shifting focus toward rehabilitation and more equitable systems. Much like the advancement of medical care, the journey toward a just society has been gradual but consistent, adapting to meet the challenges of each new era.</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Examination Questions</a:t>
            </a:r>
          </a:p>
        </p:txBody>
      </p:sp>
      <p:grpSp>
        <p:nvGrpSpPr>
          <p:cNvPr name="Group 7" id="7"/>
          <p:cNvGrpSpPr/>
          <p:nvPr/>
        </p:nvGrpSpPr>
        <p:grpSpPr>
          <a:xfrm rot="0">
            <a:off x="1298885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1" id="11"/>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2" id="12"/>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90575"/>
            <a:ext cx="15609955" cy="1152525"/>
          </a:xfrm>
          <a:prstGeom prst="rect">
            <a:avLst/>
          </a:prstGeom>
        </p:spPr>
        <p:txBody>
          <a:bodyPr anchor="t" rtlCol="false" tIns="0" lIns="0" bIns="0" rIns="0">
            <a:spAutoFit/>
          </a:bodyPr>
          <a:lstStyle/>
          <a:p>
            <a:pPr algn="l">
              <a:lnSpc>
                <a:spcPts val="8400"/>
              </a:lnSpc>
            </a:pPr>
            <a:r>
              <a:rPr lang="en-US" sz="6000">
                <a:solidFill>
                  <a:srgbClr val="A07200"/>
                </a:solidFill>
                <a:latin typeface="Arial Bold"/>
              </a:rPr>
              <a:t>Project</a:t>
            </a:r>
          </a:p>
        </p:txBody>
      </p:sp>
      <p:grpSp>
        <p:nvGrpSpPr>
          <p:cNvPr name="Group 7" id="7"/>
          <p:cNvGrpSpPr/>
          <p:nvPr/>
        </p:nvGrpSpPr>
        <p:grpSpPr>
          <a:xfrm rot="0">
            <a:off x="1298885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1" id="11"/>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2" id="12"/>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grpSp>
        <p:nvGrpSpPr>
          <p:cNvPr name="Group 13" id="13"/>
          <p:cNvGrpSpPr/>
          <p:nvPr/>
        </p:nvGrpSpPr>
        <p:grpSpPr>
          <a:xfrm rot="0">
            <a:off x="1028700" y="1943095"/>
            <a:ext cx="15609955" cy="6070599"/>
            <a:chOff x="0" y="0"/>
            <a:chExt cx="20813273" cy="8094133"/>
          </a:xfrm>
        </p:grpSpPr>
        <p:sp>
          <p:nvSpPr>
            <p:cNvPr name="TextBox 14" id="14"/>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Guidelines:</a:t>
              </a:r>
            </a:p>
            <a:p>
              <a:pPr algn="l" marL="539754" indent="-269877" lvl="1">
                <a:lnSpc>
                  <a:spcPts val="3500"/>
                </a:lnSpc>
                <a:buAutoNum type="arabicPeriod" startAt="1"/>
              </a:pPr>
              <a:r>
                <a:rPr lang="en-US" sz="2500">
                  <a:solidFill>
                    <a:srgbClr val="000000"/>
                  </a:solidFill>
                  <a:latin typeface="Arial Semi-Bold"/>
                </a:rPr>
                <a:t>Length</a:t>
              </a:r>
              <a:r>
                <a:rPr lang="en-US" sz="2500">
                  <a:solidFill>
                    <a:srgbClr val="000000"/>
                  </a:solidFill>
                  <a:latin typeface="Arial"/>
                </a:rPr>
                <a:t>: The depth of your project should reflect about 2-3 weeks of work.</a:t>
              </a:r>
            </a:p>
            <a:p>
              <a:pPr algn="l" marL="539754" indent="-269877" lvl="1">
                <a:lnSpc>
                  <a:spcPts val="3500"/>
                </a:lnSpc>
                <a:buAutoNum type="arabicPeriod" startAt="1"/>
              </a:pPr>
              <a:r>
                <a:rPr lang="en-US" sz="2500">
                  <a:solidFill>
                    <a:srgbClr val="000000"/>
                  </a:solidFill>
                  <a:latin typeface="Arial Semi-Bold"/>
                </a:rPr>
                <a:t>Sources</a:t>
              </a:r>
              <a:r>
                <a:rPr lang="en-US" sz="2500">
                  <a:solidFill>
                    <a:srgbClr val="000000"/>
                  </a:solidFill>
                  <a:latin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sz="2500">
                  <a:solidFill>
                    <a:srgbClr val="000000"/>
                  </a:solidFill>
                  <a:latin typeface="Arial Semi-Bold"/>
                </a:rPr>
                <a:t>Citations</a:t>
              </a:r>
              <a:r>
                <a:rPr lang="en-US" sz="2500">
                  <a:solidFill>
                    <a:srgbClr val="000000"/>
                  </a:solidFill>
                  <a:latin typeface="Arial"/>
                </a:rPr>
                <a:t>: All information and images that are not your own should be properly cited.</a:t>
              </a:r>
            </a:p>
            <a:p>
              <a:pPr algn="l" marL="539754" indent="-269877" lvl="1">
                <a:lnSpc>
                  <a:spcPts val="3500"/>
                </a:lnSpc>
                <a:buAutoNum type="arabicPeriod" startAt="1"/>
              </a:pPr>
              <a:r>
                <a:rPr lang="en-US" sz="2500">
                  <a:solidFill>
                    <a:srgbClr val="000000"/>
                  </a:solidFill>
                  <a:latin typeface="Arial Semi-Bold"/>
                </a:rPr>
                <a:t>Mediums</a:t>
              </a:r>
              <a:r>
                <a:rPr lang="en-US" sz="2500">
                  <a:solidFill>
                    <a:srgbClr val="000000"/>
                  </a:solidFill>
                  <a:latin typeface="Arial"/>
                </a:rPr>
                <a:t>: You may choose to present your project in one of the following ways:</a:t>
              </a:r>
            </a:p>
            <a:p>
              <a:pPr algn="l" marL="1079509" indent="-359836" lvl="2">
                <a:lnSpc>
                  <a:spcPts val="3500"/>
                </a:lnSpc>
                <a:buFont typeface="Arial"/>
                <a:buChar char="⚬"/>
              </a:pPr>
              <a:r>
                <a:rPr lang="en-US" sz="2500">
                  <a:solidFill>
                    <a:srgbClr val="000000"/>
                  </a:solidFill>
                  <a:latin typeface="Arial Semi-Bold"/>
                </a:rPr>
                <a:t>Poster</a:t>
              </a:r>
              <a:r>
                <a:rPr lang="en-US" sz="2500">
                  <a:solidFill>
                    <a:srgbClr val="000000"/>
                  </a:solidFill>
                  <a:latin typeface="Arial"/>
                </a:rPr>
                <a:t>: Your poster should be informative and visually engaging.</a:t>
              </a:r>
            </a:p>
            <a:p>
              <a:pPr algn="l" marL="1079509" indent="-359836" lvl="2">
                <a:lnSpc>
                  <a:spcPts val="3500"/>
                </a:lnSpc>
                <a:buFont typeface="Arial"/>
                <a:buChar char="⚬"/>
              </a:pPr>
              <a:r>
                <a:rPr lang="en-US" sz="2500">
                  <a:solidFill>
                    <a:srgbClr val="000000"/>
                  </a:solidFill>
                  <a:latin typeface="Arial Semi-Bold"/>
                </a:rPr>
                <a:t>Minecraft or Lego Model</a:t>
              </a:r>
              <a:r>
                <a:rPr lang="en-US" sz="2500">
                  <a:solidFill>
                    <a:srgbClr val="000000"/>
                  </a:solidFill>
                  <a:latin typeface="Arial"/>
                </a:rPr>
                <a:t>: If choosing this option, please also include a brief report explaining your model.</a:t>
              </a:r>
            </a:p>
            <a:p>
              <a:pPr algn="l" marL="1079509" indent="-359836" lvl="2">
                <a:lnSpc>
                  <a:spcPts val="3500"/>
                </a:lnSpc>
                <a:buFont typeface="Arial"/>
                <a:buChar char="⚬"/>
              </a:pPr>
              <a:r>
                <a:rPr lang="en-US" sz="2500">
                  <a:solidFill>
                    <a:srgbClr val="000000"/>
                  </a:solidFill>
                  <a:latin typeface="Arial Semi-Bold"/>
                </a:rPr>
                <a:t>Painting/Drawing</a:t>
              </a:r>
              <a:r>
                <a:rPr lang="en-US" sz="2500">
                  <a:solidFill>
                    <a:srgbClr val="000000"/>
                  </a:solidFill>
                  <a:latin typeface="Arial"/>
                </a:rPr>
                <a:t>: Your artwork should be accompanied by a description.</a:t>
              </a:r>
            </a:p>
            <a:p>
              <a:pPr algn="l" marL="1079509" indent="-359836" lvl="2">
                <a:lnSpc>
                  <a:spcPts val="3500"/>
                </a:lnSpc>
                <a:buFont typeface="Arial"/>
                <a:buChar char="⚬"/>
              </a:pPr>
              <a:r>
                <a:rPr lang="en-US" sz="2500">
                  <a:solidFill>
                    <a:srgbClr val="000000"/>
                  </a:solidFill>
                  <a:latin typeface="Arial Semi-Bold"/>
                </a:rPr>
                <a:t>Recycled Materials</a:t>
              </a:r>
              <a:r>
                <a:rPr lang="en-US" sz="2500">
                  <a:solidFill>
                    <a:srgbClr val="000000"/>
                  </a:solidFill>
                  <a:latin typeface="Arial"/>
                </a:rPr>
                <a:t>: Create your model using recycled materials and provide an explanation of your creative process.</a:t>
              </a:r>
            </a:p>
          </p:txBody>
        </p:sp>
        <p:sp>
          <p:nvSpPr>
            <p:cNvPr name="TextBox 15" id="15"/>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a:solidFill>
                    <a:srgbClr val="000000"/>
                  </a:solidFill>
                  <a:latin typeface="Arial Bold"/>
                </a:rPr>
                <a:t>Assessment:</a:t>
              </a:r>
            </a:p>
            <a:p>
              <a:pPr algn="l">
                <a:lnSpc>
                  <a:spcPts val="3500"/>
                </a:lnSpc>
              </a:pPr>
              <a:r>
                <a:rPr lang="en-US" sz="2500">
                  <a:solidFill>
                    <a:srgbClr val="000000"/>
                  </a:solidFill>
                  <a:latin typeface="Arial"/>
                </a:rPr>
                <a:t>Your projects will be assessed based on:</a:t>
              </a:r>
            </a:p>
            <a:p>
              <a:pPr algn="l" marL="539754" indent="-269877" lvl="1">
                <a:lnSpc>
                  <a:spcPts val="3500"/>
                </a:lnSpc>
                <a:buAutoNum type="arabicPeriod" startAt="1"/>
              </a:pPr>
              <a:r>
                <a:rPr lang="en-US" sz="2500">
                  <a:solidFill>
                    <a:srgbClr val="000000"/>
                  </a:solidFill>
                  <a:latin typeface="Arial"/>
                </a:rPr>
                <a:t>Research and Content</a:t>
              </a:r>
            </a:p>
            <a:p>
              <a:pPr algn="l" marL="539754" indent="-269877" lvl="1">
                <a:lnSpc>
                  <a:spcPts val="3500"/>
                </a:lnSpc>
                <a:buAutoNum type="arabicPeriod" startAt="1"/>
              </a:pPr>
              <a:r>
                <a:rPr lang="en-US" sz="2500">
                  <a:solidFill>
                    <a:srgbClr val="000000"/>
                  </a:solidFill>
                  <a:latin typeface="Arial"/>
                </a:rPr>
                <a:t>Creativity and Presentation</a:t>
              </a:r>
            </a:p>
            <a:p>
              <a:pPr algn="l" marL="539754" indent="-269877" lvl="1">
                <a:lnSpc>
                  <a:spcPts val="3500"/>
                </a:lnSpc>
                <a:buAutoNum type="arabicPeriod" startAt="1"/>
              </a:pPr>
              <a:r>
                <a:rPr lang="en-US" sz="2500">
                  <a:solidFill>
                    <a:srgbClr val="000000"/>
                  </a:solidFill>
                  <a:latin typeface="Arial"/>
                </a:rPr>
                <a:t>Understanding of Context</a:t>
              </a:r>
            </a:p>
            <a:p>
              <a:pPr algn="l" marL="539754" indent="-269877" lvl="1">
                <a:lnSpc>
                  <a:spcPts val="3500"/>
                </a:lnSpc>
                <a:buAutoNum type="arabicPeriod" startAt="1"/>
              </a:pPr>
              <a:r>
                <a:rPr lang="en-US" sz="2500">
                  <a:solidFill>
                    <a:srgbClr val="000000"/>
                  </a:solidFill>
                  <a:latin typeface="Arial"/>
                </a:rPr>
                <a:t>Adherence to Guidelines</a:t>
              </a:r>
            </a:p>
            <a:p>
              <a:pPr algn="l">
                <a:lnSpc>
                  <a:spcPts val="3500"/>
                </a:lnSpc>
              </a:pP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90575"/>
            <a:ext cx="15609955" cy="1152525"/>
          </a:xfrm>
          <a:prstGeom prst="rect">
            <a:avLst/>
          </a:prstGeom>
        </p:spPr>
        <p:txBody>
          <a:bodyPr anchor="t" rtlCol="false" tIns="0" lIns="0" bIns="0" rIns="0">
            <a:spAutoFit/>
          </a:bodyPr>
          <a:lstStyle/>
          <a:p>
            <a:pPr algn="l">
              <a:lnSpc>
                <a:spcPts val="8400"/>
              </a:lnSpc>
            </a:pPr>
            <a:r>
              <a:rPr lang="en-US" sz="6000">
                <a:solidFill>
                  <a:srgbClr val="A07200"/>
                </a:solidFill>
                <a:latin typeface="Arial Bold"/>
              </a:rPr>
              <a:t>Project</a:t>
            </a:r>
          </a:p>
        </p:txBody>
      </p:sp>
      <p:grpSp>
        <p:nvGrpSpPr>
          <p:cNvPr name="Group 7" id="7"/>
          <p:cNvGrpSpPr/>
          <p:nvPr/>
        </p:nvGrpSpPr>
        <p:grpSpPr>
          <a:xfrm rot="0">
            <a:off x="1298885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1" id="11"/>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2" id="12"/>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
        <p:nvSpPr>
          <p:cNvPr name="TextBox 13" id="13"/>
          <p:cNvSpPr txBox="true"/>
          <p:nvPr/>
        </p:nvSpPr>
        <p:spPr>
          <a:xfrm rot="0">
            <a:off x="1028700" y="2673636"/>
            <a:ext cx="7804977" cy="310832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Alcatraz, San Francisco, California, USA</a:t>
            </a:r>
          </a:p>
          <a:p>
            <a:pPr algn="l">
              <a:lnSpc>
                <a:spcPts val="3500"/>
              </a:lnSpc>
            </a:pPr>
            <a:r>
              <a:rPr lang="en-US" sz="2500">
                <a:solidFill>
                  <a:srgbClr val="000000"/>
                </a:solidFill>
                <a:latin typeface="Arial"/>
              </a:rPr>
              <a:t>Tower of London, England</a:t>
            </a:r>
          </a:p>
          <a:p>
            <a:pPr algn="l">
              <a:lnSpc>
                <a:spcPts val="3500"/>
              </a:lnSpc>
            </a:pPr>
            <a:r>
              <a:rPr lang="en-US" sz="2500">
                <a:solidFill>
                  <a:srgbClr val="000000"/>
                </a:solidFill>
                <a:latin typeface="Arial"/>
              </a:rPr>
              <a:t>Eastern State Penitentiary, Philadelphia, Pennsylvania, USA</a:t>
            </a:r>
          </a:p>
          <a:p>
            <a:pPr algn="l">
              <a:lnSpc>
                <a:spcPts val="3500"/>
              </a:lnSpc>
            </a:pPr>
            <a:r>
              <a:rPr lang="en-US" sz="2500">
                <a:solidFill>
                  <a:srgbClr val="000000"/>
                </a:solidFill>
                <a:latin typeface="Arial"/>
              </a:rPr>
              <a:t>Robben Island, South Africa</a:t>
            </a:r>
          </a:p>
          <a:p>
            <a:pPr algn="l">
              <a:lnSpc>
                <a:spcPts val="3500"/>
              </a:lnSpc>
            </a:pPr>
            <a:r>
              <a:rPr lang="en-US" sz="2500">
                <a:solidFill>
                  <a:srgbClr val="000000"/>
                </a:solidFill>
                <a:latin typeface="Arial"/>
              </a:rPr>
              <a:t>International Criminal Court, The Hague, Netherlands</a:t>
            </a:r>
          </a:p>
          <a:p>
            <a:pPr algn="l">
              <a:lnSpc>
                <a:spcPts val="3500"/>
              </a:lnSpc>
            </a:pPr>
          </a:p>
        </p:txBody>
      </p:sp>
      <p:sp>
        <p:nvSpPr>
          <p:cNvPr name="TextBox 14" id="14"/>
          <p:cNvSpPr txBox="true"/>
          <p:nvPr/>
        </p:nvSpPr>
        <p:spPr>
          <a:xfrm rot="0">
            <a:off x="8833677" y="2673636"/>
            <a:ext cx="7804977" cy="573722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Cesare Beccaria</a:t>
            </a:r>
          </a:p>
          <a:p>
            <a:pPr algn="l">
              <a:lnSpc>
                <a:spcPts val="3500"/>
              </a:lnSpc>
            </a:pPr>
            <a:r>
              <a:rPr lang="en-US" sz="2500">
                <a:solidFill>
                  <a:srgbClr val="000000"/>
                </a:solidFill>
                <a:latin typeface="Arial"/>
              </a:rPr>
              <a:t>Jeremy Bentham</a:t>
            </a:r>
          </a:p>
          <a:p>
            <a:pPr algn="l">
              <a:lnSpc>
                <a:spcPts val="3500"/>
              </a:lnSpc>
            </a:pPr>
            <a:r>
              <a:rPr lang="en-US" sz="2500">
                <a:solidFill>
                  <a:srgbClr val="000000"/>
                </a:solidFill>
                <a:latin typeface="Arial"/>
              </a:rPr>
              <a:t>Sir Robert Peel</a:t>
            </a:r>
          </a:p>
          <a:p>
            <a:pPr algn="l">
              <a:lnSpc>
                <a:spcPts val="3500"/>
              </a:lnSpc>
            </a:pPr>
            <a:r>
              <a:rPr lang="en-US" sz="2500">
                <a:solidFill>
                  <a:srgbClr val="000000"/>
                </a:solidFill>
                <a:latin typeface="Arial"/>
              </a:rPr>
              <a:t>Elizabeth Fry</a:t>
            </a:r>
          </a:p>
          <a:p>
            <a:pPr algn="l">
              <a:lnSpc>
                <a:spcPts val="3500"/>
              </a:lnSpc>
            </a:pPr>
            <a:r>
              <a:rPr lang="en-US" sz="2500">
                <a:solidFill>
                  <a:srgbClr val="000000"/>
                </a:solidFill>
                <a:latin typeface="Arial"/>
              </a:rPr>
              <a:t>Michel Foucault</a:t>
            </a:r>
          </a:p>
          <a:p>
            <a:pPr algn="l">
              <a:lnSpc>
                <a:spcPts val="3500"/>
              </a:lnSpc>
            </a:pPr>
            <a:r>
              <a:rPr lang="en-US" sz="2500">
                <a:solidFill>
                  <a:srgbClr val="000000"/>
                </a:solidFill>
                <a:latin typeface="Arial"/>
              </a:rPr>
              <a:t>Al Capone</a:t>
            </a:r>
          </a:p>
          <a:p>
            <a:pPr algn="l">
              <a:lnSpc>
                <a:spcPts val="3500"/>
              </a:lnSpc>
            </a:pPr>
            <a:r>
              <a:rPr lang="en-US" sz="2500">
                <a:solidFill>
                  <a:srgbClr val="000000"/>
                </a:solidFill>
                <a:latin typeface="Arial"/>
              </a:rPr>
              <a:t>Eliot Ness</a:t>
            </a:r>
          </a:p>
          <a:p>
            <a:pPr algn="l">
              <a:lnSpc>
                <a:spcPts val="3500"/>
              </a:lnSpc>
            </a:pPr>
            <a:r>
              <a:rPr lang="en-US" sz="2500">
                <a:solidFill>
                  <a:srgbClr val="000000"/>
                </a:solidFill>
                <a:latin typeface="Arial"/>
              </a:rPr>
              <a:t>William Blackstone</a:t>
            </a:r>
          </a:p>
          <a:p>
            <a:pPr algn="l">
              <a:lnSpc>
                <a:spcPts val="3500"/>
              </a:lnSpc>
            </a:pPr>
            <a:r>
              <a:rPr lang="en-US" sz="2500">
                <a:solidFill>
                  <a:srgbClr val="000000"/>
                </a:solidFill>
                <a:latin typeface="Arial"/>
              </a:rPr>
              <a:t>Sigmund Freud</a:t>
            </a:r>
          </a:p>
          <a:p>
            <a:pPr algn="l">
              <a:lnSpc>
                <a:spcPts val="3500"/>
              </a:lnSpc>
            </a:pPr>
            <a:r>
              <a:rPr lang="en-US" sz="2500">
                <a:solidFill>
                  <a:srgbClr val="000000"/>
                </a:solidFill>
                <a:latin typeface="Arial"/>
              </a:rPr>
              <a:t>Clarence Darrow</a:t>
            </a:r>
          </a:p>
          <a:p>
            <a:pPr algn="l">
              <a:lnSpc>
                <a:spcPts val="3500"/>
              </a:lnSpc>
            </a:pPr>
            <a:r>
              <a:rPr lang="en-US" sz="2500">
                <a:solidFill>
                  <a:srgbClr val="000000"/>
                </a:solidFill>
                <a:latin typeface="Arial"/>
              </a:rPr>
              <a:t>Ruth Bader Ginsburg</a:t>
            </a:r>
          </a:p>
          <a:p>
            <a:pPr algn="l">
              <a:lnSpc>
                <a:spcPts val="3500"/>
              </a:lnSpc>
            </a:pPr>
            <a:r>
              <a:rPr lang="en-US" sz="2500">
                <a:solidFill>
                  <a:srgbClr val="000000"/>
                </a:solidFill>
                <a:latin typeface="Arial"/>
              </a:rPr>
              <a:t>Nelson Mandela</a:t>
            </a:r>
          </a:p>
          <a:p>
            <a:pPr algn="l">
              <a:lnSpc>
                <a:spcPts val="3500"/>
              </a:lnSpc>
            </a:pPr>
          </a:p>
        </p:txBody>
      </p:sp>
      <p:sp>
        <p:nvSpPr>
          <p:cNvPr name="TextBox 15" id="15"/>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sz="5000">
                <a:solidFill>
                  <a:srgbClr val="CCBD00"/>
                </a:solidFill>
                <a:latin typeface="Arial Bold Italics"/>
              </a:rPr>
              <a:t>Historical Sites</a:t>
            </a:r>
          </a:p>
        </p:txBody>
      </p:sp>
      <p:sp>
        <p:nvSpPr>
          <p:cNvPr name="TextBox 16" id="16"/>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sz="5000">
                <a:solidFill>
                  <a:srgbClr val="CCBD00"/>
                </a:solidFill>
                <a:latin typeface="Arial Bold Italics"/>
              </a:rPr>
              <a:t>Historical Figures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Introduction</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A pattern of change in history is how changes occur in a particular area of history over a period of time. In this chapter, we will focus on how the ideas and practices around crime and punishment have changed over time. These changes, which include laws and how society thinks about right and wrong, offer a detailed look into the values and rules of different times in history. We will identify key moments when major changes happened in the laws or in how punishment was given. Throughout history, we have seen important changes in what is considered a crime, how laws are made, and how people are punished or helped to change their behaviour. Recognising what drives these changes, such as new technologies or changing beliefs, helps us understand not only the past but also the world we live in today.</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sz="4999" spc="224">
                <a:solidFill>
                  <a:srgbClr val="A07200"/>
                </a:solidFill>
                <a:latin typeface="Arial Bold"/>
              </a:rPr>
              <a:t>34.1: CRIME AND PUNISHMENT IN ANCIENT TIMES</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50"/>
              </a:lnSpc>
            </a:pPr>
            <a:r>
              <a:rPr lang="en-US" sz="5000" spc="1500">
                <a:solidFill>
                  <a:srgbClr val="FFFFFF"/>
                </a:solidFill>
                <a:latin typeface="Daydream"/>
              </a:rPr>
              <a:t>34.1: crime and punishment in ancient times</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450 BC - Present</a:t>
            </a:r>
          </a:p>
        </p:txBody>
      </p:sp>
      <p:grpSp>
        <p:nvGrpSpPr>
          <p:cNvPr name="Group 6" id="6"/>
          <p:cNvGrpSpPr/>
          <p:nvPr/>
        </p:nvGrpSpPr>
        <p:grpSpPr>
          <a:xfrm rot="0">
            <a:off x="1433759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0" id="10"/>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a:solidFill>
                  <a:srgbClr val="CCBD00"/>
                </a:solidFill>
                <a:latin typeface="Arial Bold"/>
              </a:rPr>
              <a:t>Strand Two &amp; Three: The History of the World</a:t>
            </a:r>
          </a:p>
        </p:txBody>
      </p:sp>
      <p:sp>
        <p:nvSpPr>
          <p:cNvPr name="TextBox 11" id="11"/>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Who Made The Law?</a:t>
            </a:r>
          </a:p>
        </p:txBody>
      </p:sp>
      <p:sp>
        <p:nvSpPr>
          <p:cNvPr name="TextBox 7" id="7"/>
          <p:cNvSpPr txBox="true"/>
          <p:nvPr/>
        </p:nvSpPr>
        <p:spPr>
          <a:xfrm rot="0">
            <a:off x="1028700" y="2120899"/>
            <a:ext cx="15609955" cy="37814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The Romans had a written code of law (</a:t>
            </a:r>
            <a:r>
              <a:rPr lang="en-US" sz="3000">
                <a:solidFill>
                  <a:srgbClr val="000000"/>
                </a:solidFill>
                <a:latin typeface="Arial Bold Italics"/>
              </a:rPr>
              <a:t>the Twelve Tables</a:t>
            </a:r>
            <a:r>
              <a:rPr lang="en-US" sz="3000">
                <a:solidFill>
                  <a:srgbClr val="000000"/>
                </a:solidFill>
                <a:latin typeface="Arial"/>
              </a:rPr>
              <a:t>) which were made by the emperors and the Senate, outlining what Romans could do legally. Rather than a police force, </a:t>
            </a:r>
            <a:r>
              <a:rPr lang="en-US" sz="3000">
                <a:solidFill>
                  <a:srgbClr val="000000"/>
                </a:solidFill>
                <a:latin typeface="Arial Bold"/>
              </a:rPr>
              <a:t>soldiers</a:t>
            </a:r>
            <a:r>
              <a:rPr lang="en-US" sz="3000">
                <a:solidFill>
                  <a:srgbClr val="000000"/>
                </a:solidFill>
                <a:latin typeface="Arial"/>
              </a:rPr>
              <a:t> were responsible for keeping order. </a:t>
            </a:r>
            <a:r>
              <a:rPr lang="en-US" sz="3000">
                <a:solidFill>
                  <a:srgbClr val="000000"/>
                </a:solidFill>
                <a:latin typeface="Arial Bold"/>
              </a:rPr>
              <a:t>Vigiles </a:t>
            </a:r>
            <a:r>
              <a:rPr lang="en-US" sz="3000">
                <a:solidFill>
                  <a:srgbClr val="000000"/>
                </a:solidFill>
                <a:latin typeface="Arial"/>
              </a:rPr>
              <a:t>(firefighters) patrolled the streets at night to watch out for fires and to prevent crimes. </a:t>
            </a:r>
            <a:r>
              <a:rPr lang="en-US" sz="3000">
                <a:solidFill>
                  <a:srgbClr val="000000"/>
                </a:solidFill>
                <a:latin typeface="Arial Bold"/>
              </a:rPr>
              <a:t>Courts</a:t>
            </a:r>
            <a:r>
              <a:rPr lang="en-US" sz="3000">
                <a:solidFill>
                  <a:srgbClr val="000000"/>
                </a:solidFill>
                <a:latin typeface="Arial"/>
              </a:rPr>
              <a:t> ruled on guilt or innocence. In serious crimes, people were entitled to a </a:t>
            </a:r>
            <a:r>
              <a:rPr lang="en-US" sz="3000">
                <a:solidFill>
                  <a:srgbClr val="000000"/>
                </a:solidFill>
                <a:latin typeface="Arial Bold"/>
              </a:rPr>
              <a:t>trial by jury</a:t>
            </a:r>
            <a:r>
              <a:rPr lang="en-US" sz="3000">
                <a:solidFill>
                  <a:srgbClr val="000000"/>
                </a:solidFill>
                <a:latin typeface="Arial"/>
              </a:rPr>
              <a:t> while less serious crimes were tried before a </a:t>
            </a:r>
            <a:r>
              <a:rPr lang="en-US" sz="3000">
                <a:solidFill>
                  <a:srgbClr val="000000"/>
                </a:solidFill>
                <a:latin typeface="Arial Bold"/>
              </a:rPr>
              <a:t>magistrate </a:t>
            </a:r>
            <a:r>
              <a:rPr lang="en-US" sz="3000">
                <a:solidFill>
                  <a:srgbClr val="000000"/>
                </a:solidFill>
                <a:latin typeface="Arial"/>
              </a:rPr>
              <a:t>(judge). Romans had to catch the criminal and bring them to trial, with victims </a:t>
            </a:r>
            <a:r>
              <a:rPr lang="en-US" sz="3000">
                <a:solidFill>
                  <a:srgbClr val="000000"/>
                </a:solidFill>
                <a:latin typeface="Arial Bold"/>
              </a:rPr>
              <a:t>collecting their evidence</a:t>
            </a:r>
            <a:r>
              <a:rPr lang="en-US" sz="3000">
                <a:solidFill>
                  <a:srgbClr val="000000"/>
                </a:solidFill>
                <a:latin typeface="Arial"/>
              </a:rPr>
              <a:t>.</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Crimes?</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Rome was a very crowded city with a distinctive division between the patricians and the plebians which resulted in crimes such as </a:t>
            </a:r>
            <a:r>
              <a:rPr lang="en-US" sz="3000">
                <a:solidFill>
                  <a:srgbClr val="000000"/>
                </a:solidFill>
                <a:latin typeface="Arial Bold"/>
              </a:rPr>
              <a:t>robbery</a:t>
            </a:r>
            <a:r>
              <a:rPr lang="en-US" sz="3000">
                <a:solidFill>
                  <a:srgbClr val="000000"/>
                </a:solidFill>
                <a:latin typeface="Arial"/>
              </a:rPr>
              <a:t> and </a:t>
            </a:r>
            <a:r>
              <a:rPr lang="en-US" sz="3000">
                <a:solidFill>
                  <a:srgbClr val="000000"/>
                </a:solidFill>
                <a:latin typeface="Arial Bold"/>
              </a:rPr>
              <a:t>burglary</a:t>
            </a:r>
            <a:r>
              <a:rPr lang="en-US" sz="3000">
                <a:solidFill>
                  <a:srgbClr val="000000"/>
                </a:solidFill>
                <a:latin typeface="Arial"/>
              </a:rPr>
              <a:t>. Other minor crimes included </a:t>
            </a:r>
            <a:r>
              <a:rPr lang="en-US" sz="3000">
                <a:solidFill>
                  <a:srgbClr val="000000"/>
                </a:solidFill>
                <a:latin typeface="Arial Bold"/>
              </a:rPr>
              <a:t>fraud in trade</a:t>
            </a:r>
            <a:r>
              <a:rPr lang="en-US" sz="3000">
                <a:solidFill>
                  <a:srgbClr val="000000"/>
                </a:solidFill>
                <a:latin typeface="Arial"/>
              </a:rPr>
              <a:t>, such as cheating about goods that were sold. More </a:t>
            </a:r>
            <a:r>
              <a:rPr lang="en-US" sz="3000">
                <a:solidFill>
                  <a:srgbClr val="000000"/>
                </a:solidFill>
                <a:latin typeface="Arial Bold"/>
              </a:rPr>
              <a:t>serious crimes</a:t>
            </a:r>
            <a:r>
              <a:rPr lang="en-US" sz="3000">
                <a:solidFill>
                  <a:srgbClr val="000000"/>
                </a:solidFill>
                <a:latin typeface="Arial"/>
              </a:rPr>
              <a:t> included </a:t>
            </a:r>
            <a:r>
              <a:rPr lang="en-US" sz="3000">
                <a:solidFill>
                  <a:srgbClr val="000000"/>
                </a:solidFill>
                <a:latin typeface="Arial Bold"/>
              </a:rPr>
              <a:t>arson </a:t>
            </a:r>
            <a:r>
              <a:rPr lang="en-US" sz="3000">
                <a:solidFill>
                  <a:srgbClr val="000000"/>
                </a:solidFill>
                <a:latin typeface="Arial"/>
              </a:rPr>
              <a:t>and </a:t>
            </a:r>
            <a:r>
              <a:rPr lang="en-US" sz="3000">
                <a:solidFill>
                  <a:srgbClr val="000000"/>
                </a:solidFill>
                <a:latin typeface="Arial Bold"/>
              </a:rPr>
              <a:t>murder</a:t>
            </a:r>
            <a:r>
              <a:rPr lang="en-US" sz="3000">
                <a:solidFill>
                  <a:srgbClr val="000000"/>
                </a:solidFill>
                <a:latin typeface="Arial"/>
              </a:rPr>
              <a:t>. Due to the number of slaves in Ancient Rome, </a:t>
            </a:r>
            <a:r>
              <a:rPr lang="en-US" sz="3000">
                <a:solidFill>
                  <a:srgbClr val="000000"/>
                </a:solidFill>
                <a:latin typeface="Arial Bold"/>
              </a:rPr>
              <a:t>slaves running away</a:t>
            </a:r>
            <a:r>
              <a:rPr lang="en-US" sz="3000">
                <a:solidFill>
                  <a:srgbClr val="000000"/>
                </a:solidFill>
                <a:latin typeface="Arial"/>
              </a:rPr>
              <a:t> was a crime. Being Christian was also regarded as a crime until Emperor Constantine’s conversion to the religion on his deathbed.</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A07200"/>
                </a:solidFill>
                <a:latin typeface="Arial Bold"/>
              </a:rPr>
              <a:t>What Were The Punishments?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a:solidFill>
                  <a:srgbClr val="000000"/>
                </a:solidFill>
                <a:latin typeface="Arial"/>
              </a:rPr>
              <a:t>Punishments for crimes were serious in order to act as a </a:t>
            </a:r>
            <a:r>
              <a:rPr lang="en-US" sz="3000">
                <a:solidFill>
                  <a:srgbClr val="000000"/>
                </a:solidFill>
                <a:latin typeface="Arial Bold"/>
              </a:rPr>
              <a:t>deterrent </a:t>
            </a:r>
            <a:r>
              <a:rPr lang="en-US" sz="3000">
                <a:solidFill>
                  <a:srgbClr val="000000"/>
                </a:solidFill>
                <a:latin typeface="Arial"/>
              </a:rPr>
              <a:t>(discouragement) to commit future crimes and often depended on one’s societal position, with patricians treated better than plebians. </a:t>
            </a:r>
            <a:r>
              <a:rPr lang="en-US" sz="3000">
                <a:solidFill>
                  <a:srgbClr val="000000"/>
                </a:solidFill>
                <a:latin typeface="Arial Bold"/>
              </a:rPr>
              <a:t>Citizens of Rome</a:t>
            </a:r>
            <a:r>
              <a:rPr lang="en-US" sz="3000">
                <a:solidFill>
                  <a:srgbClr val="000000"/>
                </a:solidFill>
                <a:latin typeface="Arial"/>
              </a:rPr>
              <a:t> were treated better than non-citizens while slaves were treated the worst of all. Plebians got </a:t>
            </a:r>
            <a:r>
              <a:rPr lang="en-US" sz="3000">
                <a:solidFill>
                  <a:srgbClr val="000000"/>
                </a:solidFill>
                <a:latin typeface="Arial Bold"/>
              </a:rPr>
              <a:t>flogged </a:t>
            </a:r>
            <a:r>
              <a:rPr lang="en-US" sz="3000">
                <a:solidFill>
                  <a:srgbClr val="000000"/>
                </a:solidFill>
                <a:latin typeface="Arial"/>
              </a:rPr>
              <a:t>(whipped) or were fined for small crimes. For more serious crimes such as murder, they were executed by hanging or beheading.</a:t>
            </a:r>
          </a:p>
          <a:p>
            <a:pPr algn="l">
              <a:lnSpc>
                <a:spcPts val="4200"/>
              </a:lnSpc>
            </a:pPr>
            <a:r>
              <a:rPr lang="en-US" sz="3000">
                <a:solidFill>
                  <a:srgbClr val="000000"/>
                </a:solidFill>
                <a:latin typeface="Arial"/>
              </a:rPr>
              <a:t>Patricians were unlikely to commit small crimes due to their financial standings. For serious crimes such as revolts against the government, they were </a:t>
            </a:r>
            <a:r>
              <a:rPr lang="en-US" sz="3000">
                <a:solidFill>
                  <a:srgbClr val="000000"/>
                </a:solidFill>
                <a:latin typeface="Arial Bold"/>
              </a:rPr>
              <a:t>executed</a:t>
            </a:r>
            <a:r>
              <a:rPr lang="en-US" sz="3000">
                <a:solidFill>
                  <a:srgbClr val="000000"/>
                </a:solidFill>
                <a:latin typeface="Arial"/>
              </a:rPr>
              <a:t>, </a:t>
            </a:r>
            <a:r>
              <a:rPr lang="en-US" sz="3000">
                <a:solidFill>
                  <a:srgbClr val="000000"/>
                </a:solidFill>
                <a:latin typeface="Arial Bold"/>
              </a:rPr>
              <a:t>crucified or sent into exile</a:t>
            </a:r>
            <a:r>
              <a:rPr lang="en-US" sz="3000">
                <a:solidFill>
                  <a:srgbClr val="000000"/>
                </a:solidFill>
                <a:latin typeface="Arial"/>
              </a:rPr>
              <a:t> to some other parts of the empire. </a:t>
            </a:r>
            <a:r>
              <a:rPr lang="en-US" sz="3000">
                <a:solidFill>
                  <a:srgbClr val="000000"/>
                </a:solidFill>
                <a:latin typeface="Arial Bold"/>
              </a:rPr>
              <a:t>Slaves </a:t>
            </a:r>
            <a:r>
              <a:rPr lang="en-US" sz="3000">
                <a:solidFill>
                  <a:srgbClr val="000000"/>
                </a:solidFill>
                <a:latin typeface="Arial"/>
              </a:rPr>
              <a:t>were treated harshly, usually be</a:t>
            </a:r>
            <a:r>
              <a:rPr lang="en-US" sz="3000">
                <a:solidFill>
                  <a:srgbClr val="000000"/>
                </a:solidFill>
                <a:latin typeface="Arial Bold"/>
              </a:rPr>
              <a:t> crucifixion</a:t>
            </a:r>
            <a:r>
              <a:rPr lang="en-US" sz="3000">
                <a:solidFill>
                  <a:srgbClr val="000000"/>
                </a:solidFill>
                <a:latin typeface="Arial"/>
              </a:rPr>
              <a:t> or </a:t>
            </a:r>
            <a:r>
              <a:rPr lang="en-US" sz="3000">
                <a:solidFill>
                  <a:srgbClr val="000000"/>
                </a:solidFill>
                <a:latin typeface="Arial Bold"/>
              </a:rPr>
              <a:t>fighting in combat. </a:t>
            </a:r>
            <a:r>
              <a:rPr lang="en-US" sz="3000">
                <a:solidFill>
                  <a:srgbClr val="000000"/>
                </a:solidFill>
                <a:latin typeface="Arial"/>
              </a:rPr>
              <a:t>There were also harsh punishments in the</a:t>
            </a:r>
            <a:r>
              <a:rPr lang="en-US" sz="3000">
                <a:solidFill>
                  <a:srgbClr val="000000"/>
                </a:solidFill>
                <a:latin typeface="Arial Bold"/>
              </a:rPr>
              <a:t> army</a:t>
            </a:r>
            <a:r>
              <a:rPr lang="en-US" sz="3000">
                <a:solidFill>
                  <a:srgbClr val="000000"/>
                </a:solidFill>
                <a:latin typeface="Arial"/>
              </a:rPr>
              <a:t> in order to impose discipline. </a:t>
            </a:r>
            <a:r>
              <a:rPr lang="en-US" sz="3000">
                <a:solidFill>
                  <a:srgbClr val="000000"/>
                </a:solidFill>
                <a:latin typeface="Arial Bold"/>
              </a:rPr>
              <a:t>Decimation </a:t>
            </a:r>
            <a:r>
              <a:rPr lang="en-US" sz="3000">
                <a:solidFill>
                  <a:srgbClr val="000000"/>
                </a:solidFill>
                <a:latin typeface="Arial"/>
              </a:rPr>
              <a:t>was when every tenth soldier could be taken out for execution.</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A07200"/>
                </a:solidFill>
                <a:latin typeface="Arial Bold"/>
              </a:rPr>
              <a:t>Questions pg. 479 (Making History, 2nd Edition)</a:t>
            </a:r>
          </a:p>
        </p:txBody>
      </p:sp>
      <p:sp>
        <p:nvSpPr>
          <p:cNvPr name="TextBox 7" id="7"/>
          <p:cNvSpPr txBox="true"/>
          <p:nvPr/>
        </p:nvSpPr>
        <p:spPr>
          <a:xfrm rot="0">
            <a:off x="1028700" y="2120899"/>
            <a:ext cx="15609955" cy="48482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rPr>
              <a:t>What were the </a:t>
            </a:r>
            <a:r>
              <a:rPr lang="en-US" sz="3000">
                <a:solidFill>
                  <a:srgbClr val="000000"/>
                </a:solidFill>
                <a:latin typeface="Arial Italics"/>
              </a:rPr>
              <a:t>Twelve Tables</a:t>
            </a:r>
            <a:r>
              <a:rPr lang="en-US" sz="3000">
                <a:solidFill>
                  <a:srgbClr val="000000"/>
                </a:solidFill>
                <a:latin typeface="Arial"/>
              </a:rPr>
              <a:t>?</a:t>
            </a:r>
          </a:p>
          <a:p>
            <a:pPr algn="l" marL="647702" indent="-323851" lvl="1">
              <a:lnSpc>
                <a:spcPts val="4200"/>
              </a:lnSpc>
              <a:buAutoNum type="arabicPeriod" startAt="1"/>
            </a:pPr>
            <a:r>
              <a:rPr lang="en-US" sz="3000">
                <a:solidFill>
                  <a:srgbClr val="000000"/>
                </a:solidFill>
                <a:latin typeface="Arial"/>
              </a:rPr>
              <a:t>Who kept order in Ancient Rome?</a:t>
            </a:r>
          </a:p>
          <a:p>
            <a:pPr algn="l" marL="647702" indent="-323851" lvl="1">
              <a:lnSpc>
                <a:spcPts val="4200"/>
              </a:lnSpc>
              <a:buAutoNum type="arabicPeriod" startAt="1"/>
            </a:pPr>
            <a:r>
              <a:rPr lang="en-US" sz="3000">
                <a:solidFill>
                  <a:srgbClr val="000000"/>
                </a:solidFill>
                <a:latin typeface="Arial"/>
              </a:rPr>
              <a:t>Who patrolled the streets at night?</a:t>
            </a:r>
          </a:p>
          <a:p>
            <a:pPr algn="l" marL="647702" indent="-323851" lvl="1">
              <a:lnSpc>
                <a:spcPts val="4200"/>
              </a:lnSpc>
              <a:buAutoNum type="arabicPeriod" startAt="1"/>
            </a:pPr>
            <a:r>
              <a:rPr lang="en-US" sz="3000">
                <a:solidFill>
                  <a:srgbClr val="000000"/>
                </a:solidFill>
                <a:latin typeface="Arial"/>
              </a:rPr>
              <a:t>List two crimes in Ancient Rome.</a:t>
            </a:r>
          </a:p>
          <a:p>
            <a:pPr algn="l" marL="647702" indent="-323851" lvl="1">
              <a:lnSpc>
                <a:spcPts val="4200"/>
              </a:lnSpc>
              <a:buAutoNum type="arabicPeriod" startAt="1"/>
            </a:pPr>
            <a:r>
              <a:rPr lang="en-US" sz="3000">
                <a:solidFill>
                  <a:srgbClr val="000000"/>
                </a:solidFill>
                <a:latin typeface="Arial"/>
              </a:rPr>
              <a:t>Who collected evidence when a crime was comitted?</a:t>
            </a:r>
          </a:p>
          <a:p>
            <a:pPr algn="l" marL="647702" indent="-323851" lvl="1">
              <a:lnSpc>
                <a:spcPts val="4200"/>
              </a:lnSpc>
              <a:buAutoNum type="arabicPeriod" startAt="1"/>
            </a:pPr>
            <a:r>
              <a:rPr lang="en-US" sz="3000">
                <a:solidFill>
                  <a:srgbClr val="000000"/>
                </a:solidFill>
                <a:latin typeface="Arial"/>
              </a:rPr>
              <a:t>Who was tried before a magistrate?</a:t>
            </a:r>
          </a:p>
          <a:p>
            <a:pPr algn="l" marL="647702" indent="-323851" lvl="1">
              <a:lnSpc>
                <a:spcPts val="4200"/>
              </a:lnSpc>
              <a:buAutoNum type="arabicPeriod" startAt="1"/>
            </a:pPr>
            <a:r>
              <a:rPr lang="en-US" sz="3000">
                <a:solidFill>
                  <a:srgbClr val="000000"/>
                </a:solidFill>
                <a:latin typeface="Arial"/>
              </a:rPr>
              <a:t>What was a deterrent?</a:t>
            </a:r>
          </a:p>
          <a:p>
            <a:pPr algn="l" marL="647702" indent="-323851" lvl="1">
              <a:lnSpc>
                <a:spcPts val="4200"/>
              </a:lnSpc>
              <a:buAutoNum type="arabicPeriod" startAt="1"/>
            </a:pPr>
            <a:r>
              <a:rPr lang="en-US" sz="3000">
                <a:solidFill>
                  <a:srgbClr val="000000"/>
                </a:solidFill>
                <a:latin typeface="Arial"/>
              </a:rPr>
              <a:t>Explain how punishment in Ancient Rome often depended on your position in society.</a:t>
            </a:r>
          </a:p>
          <a:p>
            <a:pPr algn="l" marL="647702" indent="-323851" lvl="1">
              <a:lnSpc>
                <a:spcPts val="4200"/>
              </a:lnSpc>
              <a:buAutoNum type="arabicPeriod" startAt="1"/>
            </a:pPr>
            <a:r>
              <a:rPr lang="en-US" sz="3000">
                <a:solidFill>
                  <a:srgbClr val="000000"/>
                </a:solidFill>
                <a:latin typeface="Arial"/>
              </a:rPr>
              <a:t>How were soldiers punished?</a:t>
            </a:r>
          </a:p>
        </p:txBody>
      </p:sp>
      <p:grpSp>
        <p:nvGrpSpPr>
          <p:cNvPr name="Group 8" id="8"/>
          <p:cNvGrpSpPr/>
          <p:nvPr/>
        </p:nvGrpSpPr>
        <p:grpSpPr>
          <a:xfrm rot="0">
            <a:off x="12988850" y="9725311"/>
            <a:ext cx="3950410" cy="561689"/>
            <a:chOff x="0" y="0"/>
            <a:chExt cx="5267213" cy="748919"/>
          </a:xfrm>
        </p:grpSpPr>
        <p:sp>
          <p:nvSpPr>
            <p:cNvPr name="Freeform 9" id="9"/>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856697" y="-14006"/>
              <a:ext cx="3410516" cy="692721"/>
            </a:xfrm>
            <a:prstGeom prst="rect">
              <a:avLst/>
            </a:prstGeom>
          </p:spPr>
          <p:txBody>
            <a:bodyPr anchor="t" rtlCol="false" tIns="0" lIns="0" bIns="0" rIns="0">
              <a:spAutoFit/>
            </a:bodyPr>
            <a:lstStyle/>
            <a:p>
              <a:pPr algn="just">
                <a:lnSpc>
                  <a:spcPts val="3846"/>
                </a:lnSpc>
                <a:spcBef>
                  <a:spcPct val="0"/>
                </a:spcBef>
              </a:pPr>
              <a:r>
                <a:rPr lang="en-US" sz="3004">
                  <a:solidFill>
                    <a:srgbClr val="CCBD00"/>
                  </a:solidFill>
                  <a:latin typeface="Arial"/>
                </a:rPr>
                <a:t>@MsDoorley</a:t>
              </a:r>
            </a:p>
          </p:txBody>
        </p:sp>
      </p:grpSp>
      <p:sp>
        <p:nvSpPr>
          <p:cNvPr name="TextBox 12" id="1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&amp; Three: The History of the World</a:t>
            </a:r>
          </a:p>
        </p:txBody>
      </p:sp>
      <p:sp>
        <p:nvSpPr>
          <p:cNvPr name="TextBox 13" id="13"/>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a:solidFill>
                  <a:srgbClr val="FFFFFF"/>
                </a:solidFill>
                <a:latin typeface="Arial Bold"/>
              </a:rPr>
              <a:t>Chapter Thirty-Four: Patterns of Change in Crime and Punishment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DAFpq0UG-I4</dc:identifier>
  <dcterms:modified xsi:type="dcterms:W3CDTF">2011-08-01T06:04:30Z</dcterms:modified>
  <cp:revision>1</cp:revision>
  <dc:title>Ch. 34 - Patterns of Change in Crime &amp; Punishment</dc:title>
</cp:coreProperties>
</file>